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0e27935b0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0e27935b0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30e27935b0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0e27935b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0e27935b0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30e27935b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0e27935b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0e27935b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30e27935b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0e27935b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0e27935b0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30e27935b0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0e27935b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0e27935b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30e27935b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0e27935b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0e27935b0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30e27935b0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0e27935b0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0e27935b0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30e27935b0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0e27935b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0e27935b0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30e27935b0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0e27935b0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0e27935b0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30e27935b0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0e27935b0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0e27935b0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30e27935b0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0e27935b0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0e27935b0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30e27935b0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0e27935b0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0e27935b0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30e27935b0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0e27935b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0e27935b0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30e27935b0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0adcb02d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0adcb02d0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30adcb02d0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0e27935b0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0e27935b0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30e27935b0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0e27935b0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0e27935b0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30e27935b0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0e27935b0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30e27935b0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30e27935b0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0e27935b0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0e27935b0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30e27935b0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0adcb02d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0adcb02d0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30adcb02d0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0adcb02d0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0adcb02d0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30adcb02d0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0e27935b0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0e27935b0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30e27935b0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0e27935b0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0e27935b0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30e27935b0_0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0adcb02d0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0adcb02d0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30adcb02d0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0adcb02d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0adcb02d0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30adcb02d0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0adcb02d0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0adcb02d0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30adcb02d0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0adcb02d0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0adcb02d0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30adcb02d0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30adcb02d0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30adcb02d0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30adcb02d0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0adcb02d0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0adcb02d0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30adcb02d0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0e27935b0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0e27935b0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30e27935b0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idx="1" type="body"/>
          </p:nvPr>
        </p:nvSpPr>
        <p:spPr>
          <a:xfrm>
            <a:off x="658368" y="3968496"/>
            <a:ext cx="6638544" cy="1650381"/>
          </a:xfrm>
          <a:prstGeom prst="rect">
            <a:avLst/>
          </a:prstGeom>
          <a:noFill/>
          <a:ln>
            <a:noFill/>
          </a:ln>
        </p:spPr>
        <p:txBody>
          <a:bodyPr anchorCtr="0" anchor="t" bIns="45700" lIns="0" spcFirstLastPara="1" rIns="91425" wrap="square" tIns="45700">
            <a:noAutofit/>
          </a:bodyPr>
          <a:lstStyle>
            <a:lvl1pPr indent="-228600" lvl="0" marL="457200" algn="l">
              <a:lnSpc>
                <a:spcPct val="130000"/>
              </a:lnSpc>
              <a:spcBef>
                <a:spcPts val="600"/>
              </a:spcBef>
              <a:spcAft>
                <a:spcPts val="0"/>
              </a:spcAft>
              <a:buSzPts val="3360"/>
              <a:buNone/>
              <a:defRPr b="0" i="0" sz="2800">
                <a:solidFill>
                  <a:schemeClr val="lt1"/>
                </a:solidFill>
                <a:latin typeface="Georgia"/>
                <a:ea typeface="Georgia"/>
                <a:cs typeface="Georgia"/>
                <a:sym typeface="Georgia"/>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2"/>
          <p:cNvSpPr txBox="1"/>
          <p:nvPr>
            <p:ph type="ctrTitle"/>
          </p:nvPr>
        </p:nvSpPr>
        <p:spPr>
          <a:xfrm>
            <a:off x="658368" y="1490472"/>
            <a:ext cx="6638544" cy="2386584"/>
          </a:xfrm>
          <a:prstGeom prst="rect">
            <a:avLst/>
          </a:prstGeom>
          <a:noFill/>
          <a:ln>
            <a:noFill/>
          </a:ln>
        </p:spPr>
        <p:txBody>
          <a:bodyPr anchorCtr="0" anchor="b" bIns="45700" lIns="0" spcFirstLastPara="1" rIns="91425" wrap="square" tIns="45700">
            <a:noAutofit/>
          </a:bodyPr>
          <a:lstStyle>
            <a:lvl1pPr lvl="0" algn="l">
              <a:lnSpc>
                <a:spcPct val="96666"/>
              </a:lnSpc>
              <a:spcBef>
                <a:spcPts val="0"/>
              </a:spcBef>
              <a:spcAft>
                <a:spcPts val="0"/>
              </a:spcAft>
              <a:buClr>
                <a:schemeClr val="lt1"/>
              </a:buClr>
              <a:buSzPts val="6000"/>
              <a:buFont typeface="Arial"/>
              <a:buNone/>
              <a:defRPr b="1" i="0" sz="6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at Buffalo, The State University of New York logo" id="17" name="Google Shape;17;p2"/>
          <p:cNvPicPr preferRelativeResize="0"/>
          <p:nvPr/>
        </p:nvPicPr>
        <p:blipFill rotWithShape="1">
          <a:blip r:embed="rId3">
            <a:alphaModFix/>
          </a:blip>
          <a:srcRect b="0" l="0" r="0" t="0"/>
          <a:stretch/>
        </p:blipFill>
        <p:spPr>
          <a:xfrm>
            <a:off x="660400" y="6041226"/>
            <a:ext cx="4800600" cy="3560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Photos">
  <p:cSld name="Content and Three Photos">
    <p:spTree>
      <p:nvGrpSpPr>
        <p:cNvPr id="52" name="Shape 52"/>
        <p:cNvGrpSpPr/>
        <p:nvPr/>
      </p:nvGrpSpPr>
      <p:grpSpPr>
        <a:xfrm>
          <a:off x="0" y="0"/>
          <a:ext cx="0" cy="0"/>
          <a:chOff x="0" y="0"/>
          <a:chExt cx="0" cy="0"/>
        </a:xfrm>
      </p:grpSpPr>
      <p:sp>
        <p:nvSpPr>
          <p:cNvPr id="53" name="Google Shape;53;p11"/>
          <p:cNvSpPr txBox="1"/>
          <p:nvPr>
            <p:ph type="title"/>
          </p:nvPr>
        </p:nvSpPr>
        <p:spPr>
          <a:xfrm>
            <a:off x="566928" y="1499616"/>
            <a:ext cx="4248912"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1"/>
          <p:cNvSpPr txBox="1"/>
          <p:nvPr>
            <p:ph idx="1" type="body"/>
          </p:nvPr>
        </p:nvSpPr>
        <p:spPr>
          <a:xfrm>
            <a:off x="566928" y="2185416"/>
            <a:ext cx="4248912"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1"/>
          <p:cNvSpPr/>
          <p:nvPr>
            <p:ph idx="2" type="pic"/>
          </p:nvPr>
        </p:nvSpPr>
        <p:spPr>
          <a:xfrm>
            <a:off x="5114631" y="934720"/>
            <a:ext cx="7077369" cy="3064678"/>
          </a:xfrm>
          <a:prstGeom prst="rect">
            <a:avLst/>
          </a:prstGeom>
          <a:solidFill>
            <a:srgbClr val="BFBFBF"/>
          </a:solidFill>
          <a:ln cap="flat" cmpd="sng" w="9525">
            <a:solidFill>
              <a:schemeClr val="lt1"/>
            </a:solidFill>
            <a:prstDash val="solid"/>
            <a:round/>
            <a:headEnd len="sm" w="sm" type="none"/>
            <a:tailEnd len="sm" w="sm" type="none"/>
          </a:ln>
        </p:spPr>
      </p:sp>
      <p:sp>
        <p:nvSpPr>
          <p:cNvPr id="56" name="Google Shape;56;p11"/>
          <p:cNvSpPr/>
          <p:nvPr>
            <p:ph idx="3" type="pic"/>
          </p:nvPr>
        </p:nvSpPr>
        <p:spPr>
          <a:xfrm>
            <a:off x="5114631" y="3998296"/>
            <a:ext cx="3602522" cy="2857500"/>
          </a:xfrm>
          <a:prstGeom prst="rect">
            <a:avLst/>
          </a:prstGeom>
          <a:solidFill>
            <a:srgbClr val="BFBFBF"/>
          </a:solidFill>
          <a:ln cap="flat" cmpd="sng" w="9525">
            <a:solidFill>
              <a:schemeClr val="lt1"/>
            </a:solidFill>
            <a:prstDash val="solid"/>
            <a:round/>
            <a:headEnd len="sm" w="sm" type="none"/>
            <a:tailEnd len="sm" w="sm" type="none"/>
          </a:ln>
        </p:spPr>
      </p:sp>
      <p:sp>
        <p:nvSpPr>
          <p:cNvPr id="57" name="Google Shape;57;p11"/>
          <p:cNvSpPr/>
          <p:nvPr>
            <p:ph idx="4" type="pic"/>
          </p:nvPr>
        </p:nvSpPr>
        <p:spPr>
          <a:xfrm>
            <a:off x="8701089" y="3998296"/>
            <a:ext cx="3490912" cy="2857500"/>
          </a:xfrm>
          <a:prstGeom prst="rect">
            <a:avLst/>
          </a:prstGeom>
          <a:solidFill>
            <a:srgbClr val="BFBFBF"/>
          </a:solidFill>
          <a:ln cap="flat" cmpd="sng" w="9525">
            <a:solidFill>
              <a:schemeClr val="lt1"/>
            </a:solidFill>
            <a:prstDash val="solid"/>
            <a:round/>
            <a:headEnd len="sm" w="sm" type="none"/>
            <a:tailEnd len="sm" w="sm" type="none"/>
          </a:ln>
        </p:spPr>
      </p:sp>
      <p:sp>
        <p:nvSpPr>
          <p:cNvPr id="58" name="Google Shape;58;p11"/>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59" name="Shape 59"/>
        <p:cNvGrpSpPr/>
        <p:nvPr/>
      </p:nvGrpSpPr>
      <p:grpSpPr>
        <a:xfrm>
          <a:off x="0" y="0"/>
          <a:ext cx="0" cy="0"/>
          <a:chOff x="0" y="0"/>
          <a:chExt cx="0" cy="0"/>
        </a:xfrm>
      </p:grpSpPr>
      <p:sp>
        <p:nvSpPr>
          <p:cNvPr id="60" name="Google Shape;60;p12"/>
          <p:cNvSpPr txBox="1"/>
          <p:nvPr>
            <p:ph type="title"/>
          </p:nvPr>
        </p:nvSpPr>
        <p:spPr>
          <a:xfrm>
            <a:off x="566928" y="1499616"/>
            <a:ext cx="10515600"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
          <p:cNvSpPr/>
          <p:nvPr>
            <p:ph idx="2" type="pic"/>
          </p:nvPr>
        </p:nvSpPr>
        <p:spPr>
          <a:xfrm>
            <a:off x="0" y="927100"/>
            <a:ext cx="12192000" cy="5930900"/>
          </a:xfrm>
          <a:prstGeom prst="rect">
            <a:avLst/>
          </a:prstGeom>
          <a:solidFill>
            <a:srgbClr val="BFBFBF"/>
          </a:solidFill>
          <a:ln>
            <a:noFill/>
          </a:ln>
        </p:spPr>
      </p:sp>
      <p:sp>
        <p:nvSpPr>
          <p:cNvPr id="62" name="Google Shape;62;p12"/>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raph">
  <p:cSld name="Content and Graph">
    <p:spTree>
      <p:nvGrpSpPr>
        <p:cNvPr id="63" name="Shape 63"/>
        <p:cNvGrpSpPr/>
        <p:nvPr/>
      </p:nvGrpSpPr>
      <p:grpSpPr>
        <a:xfrm>
          <a:off x="0" y="0"/>
          <a:ext cx="0" cy="0"/>
          <a:chOff x="0" y="0"/>
          <a:chExt cx="0" cy="0"/>
        </a:xfrm>
      </p:grpSpPr>
      <p:sp>
        <p:nvSpPr>
          <p:cNvPr id="64" name="Google Shape;64;p13"/>
          <p:cNvSpPr txBox="1"/>
          <p:nvPr>
            <p:ph type="title"/>
          </p:nvPr>
        </p:nvSpPr>
        <p:spPr>
          <a:xfrm>
            <a:off x="566928" y="1499616"/>
            <a:ext cx="4248912"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3"/>
          <p:cNvSpPr txBox="1"/>
          <p:nvPr>
            <p:ph idx="1" type="body"/>
          </p:nvPr>
        </p:nvSpPr>
        <p:spPr>
          <a:xfrm>
            <a:off x="566928" y="2185416"/>
            <a:ext cx="4248912"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3"/>
          <p:cNvSpPr/>
          <p:nvPr>
            <p:ph idx="2" type="chart"/>
          </p:nvPr>
        </p:nvSpPr>
        <p:spPr>
          <a:xfrm>
            <a:off x="5161935" y="1976285"/>
            <a:ext cx="6325152" cy="3967316"/>
          </a:xfrm>
          <a:prstGeom prst="rect">
            <a:avLst/>
          </a:prstGeom>
          <a:solidFill>
            <a:srgbClr val="BFBFBF"/>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13"/>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566928" y="1499616"/>
            <a:ext cx="6951472"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566928" y="2185416"/>
            <a:ext cx="6951472"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
          <p:cNvSpPr txBox="1"/>
          <p:nvPr>
            <p:ph type="ctrTitle"/>
          </p:nvPr>
        </p:nvSpPr>
        <p:spPr>
          <a:xfrm>
            <a:off x="658368" y="1490663"/>
            <a:ext cx="6638544" cy="2387600"/>
          </a:xfrm>
          <a:prstGeom prst="rect">
            <a:avLst/>
          </a:prstGeom>
          <a:noFill/>
          <a:ln>
            <a:noFill/>
          </a:ln>
        </p:spPr>
        <p:txBody>
          <a:bodyPr anchorCtr="0" anchor="b" bIns="45700" lIns="0" spcFirstLastPara="1" rIns="91425" wrap="square" tIns="45700">
            <a:noAutofit/>
          </a:bodyPr>
          <a:lstStyle>
            <a:lvl1pPr lvl="0" algn="l">
              <a:lnSpc>
                <a:spcPct val="96666"/>
              </a:lnSpc>
              <a:spcBef>
                <a:spcPts val="0"/>
              </a:spcBef>
              <a:spcAft>
                <a:spcPts val="0"/>
              </a:spcAft>
              <a:buClr>
                <a:schemeClr val="lt1"/>
              </a:buClr>
              <a:buSzPts val="6000"/>
              <a:buFont typeface="Arial"/>
              <a:buNone/>
              <a:defRPr b="1" i="0" sz="6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658368" y="3970337"/>
            <a:ext cx="6638544" cy="2212976"/>
          </a:xfrm>
          <a:prstGeom prst="rect">
            <a:avLst/>
          </a:prstGeom>
          <a:noFill/>
          <a:ln>
            <a:noFill/>
          </a:ln>
        </p:spPr>
        <p:txBody>
          <a:bodyPr anchorCtr="0" anchor="t" bIns="45700" lIns="0" spcFirstLastPara="1" rIns="91425" wrap="square" tIns="45700">
            <a:noAutofit/>
          </a:bodyPr>
          <a:lstStyle>
            <a:lvl1pPr lvl="0" algn="l">
              <a:lnSpc>
                <a:spcPct val="130000"/>
              </a:lnSpc>
              <a:spcBef>
                <a:spcPts val="600"/>
              </a:spcBef>
              <a:spcAft>
                <a:spcPts val="0"/>
              </a:spcAft>
              <a:buSzPts val="3360"/>
              <a:buNone/>
              <a:defRPr b="0" sz="2800">
                <a:solidFill>
                  <a:schemeClr val="lt1"/>
                </a:solidFill>
                <a:latin typeface="Georgia"/>
                <a:ea typeface="Georgia"/>
                <a:cs typeface="Georgia"/>
                <a:sym typeface="Georgia"/>
              </a:defRPr>
            </a:lvl1pPr>
            <a:lvl2pPr lvl="1" algn="ctr">
              <a:lnSpc>
                <a:spcPct val="130000"/>
              </a:lnSpc>
              <a:spcBef>
                <a:spcPts val="600"/>
              </a:spcBef>
              <a:spcAft>
                <a:spcPts val="0"/>
              </a:spcAft>
              <a:buSzPts val="2400"/>
              <a:buNone/>
              <a:defRPr sz="2000"/>
            </a:lvl2pPr>
            <a:lvl3pPr lvl="2" algn="ctr">
              <a:lnSpc>
                <a:spcPct val="130000"/>
              </a:lnSpc>
              <a:spcBef>
                <a:spcPts val="600"/>
              </a:spcBef>
              <a:spcAft>
                <a:spcPts val="0"/>
              </a:spcAft>
              <a:buSzPts val="2160"/>
              <a:buNone/>
              <a:defRPr sz="1800"/>
            </a:lvl3pPr>
            <a:lvl4pPr lvl="3" algn="ctr">
              <a:lnSpc>
                <a:spcPct val="130000"/>
              </a:lnSpc>
              <a:spcBef>
                <a:spcPts val="600"/>
              </a:spcBef>
              <a:spcAft>
                <a:spcPts val="0"/>
              </a:spcAft>
              <a:buSzPts val="1920"/>
              <a:buNone/>
              <a:defRPr sz="1600"/>
            </a:lvl4pPr>
            <a:lvl5pPr lvl="4" algn="ctr">
              <a:lnSpc>
                <a:spcPct val="130000"/>
              </a:lnSpc>
              <a:spcBef>
                <a:spcPts val="600"/>
              </a:spcBef>
              <a:spcAft>
                <a:spcPts val="0"/>
              </a:spcAft>
              <a:buSzPts val="19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University at Buffalo, The State University of New York logo" id="25" name="Google Shape;25;p4"/>
          <p:cNvPicPr preferRelativeResize="0"/>
          <p:nvPr/>
        </p:nvPicPr>
        <p:blipFill rotWithShape="1">
          <a:blip r:embed="rId3">
            <a:alphaModFix/>
          </a:blip>
          <a:srcRect b="0" l="0" r="0" t="0"/>
          <a:stretch/>
        </p:blipFill>
        <p:spPr>
          <a:xfrm>
            <a:off x="355600" y="321146"/>
            <a:ext cx="4800600" cy="3560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26" name="Shape 26"/>
        <p:cNvGrpSpPr/>
        <p:nvPr/>
      </p:nvGrpSpPr>
      <p:grpSpPr>
        <a:xfrm>
          <a:off x="0" y="0"/>
          <a:ext cx="0" cy="0"/>
          <a:chOff x="0" y="0"/>
          <a:chExt cx="0" cy="0"/>
        </a:xfrm>
      </p:grpSpPr>
      <p:sp>
        <p:nvSpPr>
          <p:cNvPr id="27" name="Google Shape;27;p5"/>
          <p:cNvSpPr txBox="1"/>
          <p:nvPr>
            <p:ph type="title"/>
          </p:nvPr>
        </p:nvSpPr>
        <p:spPr>
          <a:xfrm>
            <a:off x="566928" y="1499616"/>
            <a:ext cx="6951472"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566928" y="2185416"/>
            <a:ext cx="6951472"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spTree>
      <p:nvGrpSpPr>
        <p:cNvPr id="30" name="Shape 30"/>
        <p:cNvGrpSpPr/>
        <p:nvPr/>
      </p:nvGrpSpPr>
      <p:grpSpPr>
        <a:xfrm>
          <a:off x="0" y="0"/>
          <a:ext cx="0" cy="0"/>
          <a:chOff x="0" y="0"/>
          <a:chExt cx="0" cy="0"/>
        </a:xfrm>
      </p:grpSpPr>
      <p:sp>
        <p:nvSpPr>
          <p:cNvPr id="31" name="Google Shape;31;p6"/>
          <p:cNvSpPr txBox="1"/>
          <p:nvPr>
            <p:ph type="title"/>
          </p:nvPr>
        </p:nvSpPr>
        <p:spPr>
          <a:xfrm>
            <a:off x="566928" y="1499616"/>
            <a:ext cx="10515600"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 type="body"/>
          </p:nvPr>
        </p:nvSpPr>
        <p:spPr>
          <a:xfrm>
            <a:off x="566928" y="2185416"/>
            <a:ext cx="4500372" cy="3948684"/>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2" type="body"/>
          </p:nvPr>
        </p:nvSpPr>
        <p:spPr>
          <a:xfrm>
            <a:off x="5410200" y="2185416"/>
            <a:ext cx="4498848" cy="3950208"/>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7"/>
          <p:cNvSpPr txBox="1"/>
          <p:nvPr>
            <p:ph type="title"/>
          </p:nvPr>
        </p:nvSpPr>
        <p:spPr>
          <a:xfrm>
            <a:off x="566928" y="1499616"/>
            <a:ext cx="10515600"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566928" y="2185416"/>
            <a:ext cx="5138928" cy="393192"/>
          </a:xfrm>
          <a:prstGeom prst="rect">
            <a:avLst/>
          </a:prstGeom>
          <a:noFill/>
          <a:ln>
            <a:noFill/>
          </a:ln>
        </p:spPr>
        <p:txBody>
          <a:bodyPr anchorCtr="0" anchor="t" bIns="45700" lIns="91425" spcFirstLastPara="1" rIns="91425" wrap="square" tIns="45700">
            <a:spAutoFit/>
          </a:bodyPr>
          <a:lstStyle>
            <a:lvl1pPr indent="-228600" lvl="0" marL="457200" algn="l">
              <a:lnSpc>
                <a:spcPct val="130000"/>
              </a:lnSpc>
              <a:spcBef>
                <a:spcPts val="600"/>
              </a:spcBef>
              <a:spcAft>
                <a:spcPts val="0"/>
              </a:spcAft>
              <a:buSzPts val="1920"/>
              <a:buNone/>
              <a:defRPr b="1" sz="1600" cap="none">
                <a:solidFill>
                  <a:schemeClr val="dk2"/>
                </a:solidFill>
              </a:defRPr>
            </a:lvl1pPr>
            <a:lvl2pPr indent="-228600" lvl="1" marL="914400" algn="l">
              <a:lnSpc>
                <a:spcPct val="130000"/>
              </a:lnSpc>
              <a:spcBef>
                <a:spcPts val="600"/>
              </a:spcBef>
              <a:spcAft>
                <a:spcPts val="0"/>
              </a:spcAft>
              <a:buSzPts val="2400"/>
              <a:buNone/>
              <a:defRPr b="1" sz="2000"/>
            </a:lvl2pPr>
            <a:lvl3pPr indent="-228600" lvl="2" marL="1371600" algn="l">
              <a:lnSpc>
                <a:spcPct val="130000"/>
              </a:lnSpc>
              <a:spcBef>
                <a:spcPts val="600"/>
              </a:spcBef>
              <a:spcAft>
                <a:spcPts val="0"/>
              </a:spcAft>
              <a:buSzPts val="2160"/>
              <a:buNone/>
              <a:defRPr b="1" sz="1800"/>
            </a:lvl3pPr>
            <a:lvl4pPr indent="-228600" lvl="3" marL="1828800" algn="l">
              <a:lnSpc>
                <a:spcPct val="130000"/>
              </a:lnSpc>
              <a:spcBef>
                <a:spcPts val="600"/>
              </a:spcBef>
              <a:spcAft>
                <a:spcPts val="0"/>
              </a:spcAft>
              <a:buSzPts val="1920"/>
              <a:buNone/>
              <a:defRPr b="1" sz="1600"/>
            </a:lvl4pPr>
            <a:lvl5pPr indent="-228600" lvl="4" marL="2286000" algn="l">
              <a:lnSpc>
                <a:spcPct val="130000"/>
              </a:lnSpc>
              <a:spcBef>
                <a:spcPts val="600"/>
              </a:spcBef>
              <a:spcAft>
                <a:spcPts val="0"/>
              </a:spcAft>
              <a:buSzPts val="19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7"/>
          <p:cNvSpPr txBox="1"/>
          <p:nvPr>
            <p:ph idx="2" type="body"/>
          </p:nvPr>
        </p:nvSpPr>
        <p:spPr>
          <a:xfrm>
            <a:off x="566928" y="2593340"/>
            <a:ext cx="5140515" cy="3535744"/>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Clr>
                <a:schemeClr val="dk2"/>
              </a:buClr>
              <a:buSzPts val="2160"/>
              <a:buFont typeface="Arial"/>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7"/>
          <p:cNvSpPr txBox="1"/>
          <p:nvPr>
            <p:ph idx="3" type="body"/>
          </p:nvPr>
        </p:nvSpPr>
        <p:spPr>
          <a:xfrm>
            <a:off x="6172200" y="2185416"/>
            <a:ext cx="5138928" cy="394980"/>
          </a:xfrm>
          <a:prstGeom prst="rect">
            <a:avLst/>
          </a:prstGeom>
          <a:noFill/>
          <a:ln>
            <a:noFill/>
          </a:ln>
        </p:spPr>
        <p:txBody>
          <a:bodyPr anchorCtr="0" anchor="t" bIns="45700" lIns="91425" spcFirstLastPara="1" rIns="91425" wrap="square" tIns="45700">
            <a:spAutoFit/>
          </a:bodyPr>
          <a:lstStyle>
            <a:lvl1pPr indent="-228600" lvl="0" marL="457200" algn="l">
              <a:lnSpc>
                <a:spcPct val="130000"/>
              </a:lnSpc>
              <a:spcBef>
                <a:spcPts val="600"/>
              </a:spcBef>
              <a:spcAft>
                <a:spcPts val="0"/>
              </a:spcAft>
              <a:buSzPts val="1920"/>
              <a:buNone/>
              <a:defRPr b="1" sz="1600" cap="none">
                <a:solidFill>
                  <a:schemeClr val="dk2"/>
                </a:solidFill>
              </a:defRPr>
            </a:lvl1pPr>
            <a:lvl2pPr indent="-228600" lvl="1" marL="914400" algn="l">
              <a:lnSpc>
                <a:spcPct val="130000"/>
              </a:lnSpc>
              <a:spcBef>
                <a:spcPts val="600"/>
              </a:spcBef>
              <a:spcAft>
                <a:spcPts val="0"/>
              </a:spcAft>
              <a:buSzPts val="2400"/>
              <a:buNone/>
              <a:defRPr b="1" sz="2000"/>
            </a:lvl2pPr>
            <a:lvl3pPr indent="-228600" lvl="2" marL="1371600" algn="l">
              <a:lnSpc>
                <a:spcPct val="130000"/>
              </a:lnSpc>
              <a:spcBef>
                <a:spcPts val="600"/>
              </a:spcBef>
              <a:spcAft>
                <a:spcPts val="0"/>
              </a:spcAft>
              <a:buSzPts val="2160"/>
              <a:buNone/>
              <a:defRPr b="1" sz="1800"/>
            </a:lvl3pPr>
            <a:lvl4pPr indent="-228600" lvl="3" marL="1828800" algn="l">
              <a:lnSpc>
                <a:spcPct val="130000"/>
              </a:lnSpc>
              <a:spcBef>
                <a:spcPts val="600"/>
              </a:spcBef>
              <a:spcAft>
                <a:spcPts val="0"/>
              </a:spcAft>
              <a:buSzPts val="1920"/>
              <a:buNone/>
              <a:defRPr b="1" sz="1600"/>
            </a:lvl4pPr>
            <a:lvl5pPr indent="-228600" lvl="4" marL="2286000" algn="l">
              <a:lnSpc>
                <a:spcPct val="130000"/>
              </a:lnSpc>
              <a:spcBef>
                <a:spcPts val="600"/>
              </a:spcBef>
              <a:spcAft>
                <a:spcPts val="0"/>
              </a:spcAft>
              <a:buSzPts val="19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7"/>
          <p:cNvSpPr txBox="1"/>
          <p:nvPr>
            <p:ph idx="4" type="body"/>
          </p:nvPr>
        </p:nvSpPr>
        <p:spPr>
          <a:xfrm>
            <a:off x="6172200" y="2590800"/>
            <a:ext cx="5138928" cy="3538728"/>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Clr>
                <a:schemeClr val="dk2"/>
              </a:buClr>
              <a:buSzPts val="2160"/>
              <a:buFont typeface="Arial"/>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566928" y="1499616"/>
            <a:ext cx="10515600"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8"/>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9"/>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p:cSld name="Content and Photo">
    <p:spTree>
      <p:nvGrpSpPr>
        <p:cNvPr id="47" name="Shape 47"/>
        <p:cNvGrpSpPr/>
        <p:nvPr/>
      </p:nvGrpSpPr>
      <p:grpSpPr>
        <a:xfrm>
          <a:off x="0" y="0"/>
          <a:ext cx="0" cy="0"/>
          <a:chOff x="0" y="0"/>
          <a:chExt cx="0" cy="0"/>
        </a:xfrm>
      </p:grpSpPr>
      <p:sp>
        <p:nvSpPr>
          <p:cNvPr id="48" name="Google Shape;48;p10"/>
          <p:cNvSpPr/>
          <p:nvPr>
            <p:ph idx="2" type="pic"/>
          </p:nvPr>
        </p:nvSpPr>
        <p:spPr>
          <a:xfrm>
            <a:off x="5098566" y="927100"/>
            <a:ext cx="7093434" cy="5930900"/>
          </a:xfrm>
          <a:prstGeom prst="rect">
            <a:avLst/>
          </a:prstGeom>
          <a:solidFill>
            <a:srgbClr val="BFBFBF"/>
          </a:solidFill>
          <a:ln>
            <a:noFill/>
          </a:ln>
        </p:spPr>
      </p:sp>
      <p:sp>
        <p:nvSpPr>
          <p:cNvPr id="49" name="Google Shape;49;p10"/>
          <p:cNvSpPr txBox="1"/>
          <p:nvPr>
            <p:ph type="title"/>
          </p:nvPr>
        </p:nvSpPr>
        <p:spPr>
          <a:xfrm>
            <a:off x="566928" y="1499616"/>
            <a:ext cx="4248912" cy="590931"/>
          </a:xfrm>
          <a:prstGeom prst="rect">
            <a:avLst/>
          </a:prstGeom>
          <a:noFill/>
          <a:ln>
            <a:noFill/>
          </a:ln>
        </p:spPr>
        <p:txBody>
          <a:bodyPr anchorCtr="0" anchor="b"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0"/>
          <p:cNvSpPr txBox="1"/>
          <p:nvPr>
            <p:ph idx="1" type="body"/>
          </p:nvPr>
        </p:nvSpPr>
        <p:spPr>
          <a:xfrm>
            <a:off x="566928" y="2185416"/>
            <a:ext cx="4248912"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0"/>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66928" y="1499616"/>
            <a:ext cx="10515600" cy="590931"/>
          </a:xfrm>
          <a:prstGeom prst="rect">
            <a:avLst/>
          </a:prstGeom>
          <a:noFill/>
          <a:ln>
            <a:noFill/>
          </a:ln>
        </p:spPr>
        <p:txBody>
          <a:bodyPr anchorCtr="0" anchor="b" bIns="45700" lIns="91425" spcFirstLastPara="1" rIns="91425" wrap="square" tIns="45700">
            <a:spAutoFit/>
          </a:bodyPr>
          <a:lstStyle>
            <a:lvl1pPr lvl="0" marR="0" rtl="0" algn="l">
              <a:lnSpc>
                <a:spcPct val="90000"/>
              </a:lnSpc>
              <a:spcBef>
                <a:spcPts val="0"/>
              </a:spcBef>
              <a:spcAft>
                <a:spcPts val="0"/>
              </a:spcAft>
              <a:buClr>
                <a:schemeClr val="dk2"/>
              </a:buClr>
              <a:buSzPts val="3600"/>
              <a:buFont typeface="Georgia"/>
              <a:buNone/>
              <a:defRPr b="0" i="0" sz="3600" u="none" cap="none" strike="noStrik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66928" y="2185416"/>
            <a:ext cx="10515600" cy="3968249"/>
          </a:xfrm>
          <a:prstGeom prst="rect">
            <a:avLst/>
          </a:prstGeom>
          <a:noFill/>
          <a:ln>
            <a:noFill/>
          </a:ln>
        </p:spPr>
        <p:txBody>
          <a:bodyPr anchorCtr="0" anchor="t" bIns="45700" lIns="91425" spcFirstLastPara="1" rIns="91425" wrap="square" tIns="45700">
            <a:noAutofit/>
          </a:bodyPr>
          <a:lstStyle>
            <a:lvl1pPr indent="-365760" lvl="0" marL="457200" marR="0" rtl="0" algn="l">
              <a:lnSpc>
                <a:spcPct val="130000"/>
              </a:lnSpc>
              <a:spcBef>
                <a:spcPts val="600"/>
              </a:spcBef>
              <a:spcAft>
                <a:spcPts val="0"/>
              </a:spcAft>
              <a:buClr>
                <a:schemeClr val="dk2"/>
              </a:buClr>
              <a:buSzPts val="2160"/>
              <a:buFont typeface="Arial"/>
              <a:buChar char="•"/>
              <a:defRPr b="0" i="0" sz="1800" u="none" cap="none" strike="noStrike">
                <a:solidFill>
                  <a:schemeClr val="dk1"/>
                </a:solidFill>
                <a:latin typeface="Arial"/>
                <a:ea typeface="Arial"/>
                <a:cs typeface="Arial"/>
                <a:sym typeface="Arial"/>
              </a:defRPr>
            </a:lvl1pPr>
            <a:lvl2pPr indent="-365760" lvl="1" marL="9144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2pPr>
            <a:lvl3pPr indent="-365760" lvl="2" marL="13716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3pPr>
            <a:lvl4pPr indent="-365760" lvl="3" marL="18288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4pPr>
            <a:lvl5pPr indent="-365760" lvl="4" marL="22860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University at Buffalo, The State University of New York logo" id="12" name="Google Shape;12;p1"/>
          <p:cNvPicPr preferRelativeResize="0"/>
          <p:nvPr/>
        </p:nvPicPr>
        <p:blipFill rotWithShape="1">
          <a:blip r:embed="rId2">
            <a:alphaModFix/>
          </a:blip>
          <a:srcRect b="0" l="0" r="0" t="0"/>
          <a:stretch/>
        </p:blipFill>
        <p:spPr>
          <a:xfrm>
            <a:off x="355600" y="321146"/>
            <a:ext cx="4800600" cy="356029"/>
          </a:xfrm>
          <a:prstGeom prst="rect">
            <a:avLst/>
          </a:prstGeom>
          <a:noFill/>
          <a:ln>
            <a:noFill/>
          </a:ln>
        </p:spPr>
      </p:pic>
      <p:sp>
        <p:nvSpPr>
          <p:cNvPr id="13" name="Google Shape;13;p1"/>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usenix.org/system/files/osdi20-zhang_haoran.pdf" TargetMode="External"/><Relationship Id="rId4" Type="http://schemas.openxmlformats.org/officeDocument/2006/relationships/hyperlink" Target="https://www.usenix.org/sites/default/files/conference/protected-files/osdi20_slides_zhang-haoran.pdf" TargetMode="External"/><Relationship Id="rId5" Type="http://schemas.openxmlformats.org/officeDocument/2006/relationships/hyperlink" Target="https://www.usenix.org/conference/osdi20/presentation/zhang-haoran" TargetMode="External"/><Relationship Id="rId6" Type="http://schemas.openxmlformats.org/officeDocument/2006/relationships/hyperlink" Target="https://www.youtube.com/watch?v=Qh8o5Q9UdQ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123599" y="651298"/>
            <a:ext cx="7821600" cy="2386500"/>
          </a:xfrm>
          <a:prstGeom prst="rect">
            <a:avLst/>
          </a:prstGeom>
          <a:noFill/>
          <a:ln>
            <a:noFill/>
          </a:ln>
        </p:spPr>
        <p:txBody>
          <a:bodyPr anchorCtr="0" anchor="b" bIns="45700" lIns="0" spcFirstLastPara="1" rIns="91425" wrap="square" tIns="45700">
            <a:noAutofit/>
          </a:bodyPr>
          <a:lstStyle/>
          <a:p>
            <a:pPr indent="0" lvl="0" marL="0" rtl="0" algn="l">
              <a:lnSpc>
                <a:spcPct val="115000"/>
              </a:lnSpc>
              <a:spcBef>
                <a:spcPts val="0"/>
              </a:spcBef>
              <a:spcAft>
                <a:spcPts val="0"/>
              </a:spcAft>
              <a:buNone/>
            </a:pPr>
            <a:r>
              <a:rPr lang="en-IN" sz="2700">
                <a:solidFill>
                  <a:srgbClr val="FFFFFF"/>
                </a:solidFill>
              </a:rPr>
              <a:t>Fault-tolerant and transactional stateful serverless workflows</a:t>
            </a:r>
            <a:endParaRPr sz="2700">
              <a:solidFill>
                <a:srgbClr val="FFFFFF"/>
              </a:solidFill>
            </a:endParaRPr>
          </a:p>
          <a:p>
            <a:pPr indent="0" lvl="0" marL="0" rtl="0" algn="l">
              <a:lnSpc>
                <a:spcPct val="96666"/>
              </a:lnSpc>
              <a:spcBef>
                <a:spcPts val="0"/>
              </a:spcBef>
              <a:spcAft>
                <a:spcPts val="0"/>
              </a:spcAft>
              <a:buClr>
                <a:schemeClr val="lt1"/>
              </a:buClr>
              <a:buSzPts val="3600"/>
              <a:buFont typeface="Arial"/>
              <a:buNone/>
            </a:pPr>
            <a:r>
              <a:t/>
            </a:r>
            <a:endParaRPr sz="3600"/>
          </a:p>
        </p:txBody>
      </p:sp>
      <p:sp>
        <p:nvSpPr>
          <p:cNvPr id="73" name="Google Shape;73;p14"/>
          <p:cNvSpPr txBox="1"/>
          <p:nvPr>
            <p:ph idx="1" type="body"/>
          </p:nvPr>
        </p:nvSpPr>
        <p:spPr>
          <a:xfrm>
            <a:off x="233824" y="2892051"/>
            <a:ext cx="7016061" cy="1650381"/>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0"/>
              </a:spcBef>
              <a:spcAft>
                <a:spcPts val="0"/>
              </a:spcAft>
              <a:buNone/>
            </a:pPr>
            <a:r>
              <a:rPr b="1" lang="en-IN" sz="2100">
                <a:solidFill>
                  <a:srgbClr val="FFFFFF"/>
                </a:solidFill>
              </a:rPr>
              <a:t>Authors:</a:t>
            </a:r>
            <a:r>
              <a:rPr lang="en-IN" sz="2100">
                <a:solidFill>
                  <a:srgbClr val="FFFFFF"/>
                </a:solidFill>
              </a:rPr>
              <a:t> Haoran Zhang, University of Pennsylvania; Adney Cardoza, Rutgers University–Camden; Peter Baile Chen, Sebastian Angel, and Vincent Liu, University of Pennsylvania</a:t>
            </a:r>
            <a:endParaRPr sz="2100">
              <a:solidFill>
                <a:srgbClr val="FFFFFF"/>
              </a:solidFill>
            </a:endParaRPr>
          </a:p>
          <a:p>
            <a:pPr indent="0" lvl="0" marL="0" rtl="0" algn="l">
              <a:lnSpc>
                <a:spcPct val="115000"/>
              </a:lnSpc>
              <a:spcBef>
                <a:spcPts val="500"/>
              </a:spcBef>
              <a:spcAft>
                <a:spcPts val="0"/>
              </a:spcAft>
              <a:buNone/>
            </a:pPr>
            <a:r>
              <a:rPr b="1" lang="en-IN" sz="2100">
                <a:solidFill>
                  <a:srgbClr val="FFFFFF"/>
                </a:solidFill>
              </a:rPr>
              <a:t>Presented By</a:t>
            </a:r>
            <a:r>
              <a:rPr lang="en-IN" sz="2100">
                <a:solidFill>
                  <a:srgbClr val="FFFFFF"/>
                </a:solidFill>
              </a:rPr>
              <a:t>: Vaisaali Murali Krishnan</a:t>
            </a:r>
            <a:endParaRPr sz="2100">
              <a:solidFill>
                <a:srgbClr val="FFFFFF"/>
              </a:solidFill>
            </a:endParaRPr>
          </a:p>
          <a:p>
            <a:pPr indent="0" lvl="0" marL="0" rtl="0" algn="l">
              <a:lnSpc>
                <a:spcPct val="115000"/>
              </a:lnSpc>
              <a:spcBef>
                <a:spcPts val="500"/>
              </a:spcBef>
              <a:spcAft>
                <a:spcPts val="0"/>
              </a:spcAft>
              <a:buNone/>
            </a:pPr>
            <a:r>
              <a:rPr lang="en-IN" sz="2100">
                <a:solidFill>
                  <a:srgbClr val="FFFFFF"/>
                </a:solidFill>
              </a:rPr>
              <a:t>Date: April 19</a:t>
            </a:r>
            <a:r>
              <a:rPr baseline="30000" lang="en-IN" sz="1400">
                <a:solidFill>
                  <a:srgbClr val="FFFFFF"/>
                </a:solidFill>
              </a:rPr>
              <a:t>th</a:t>
            </a:r>
            <a:r>
              <a:rPr lang="en-IN" sz="2100">
                <a:solidFill>
                  <a:srgbClr val="FFFFFF"/>
                </a:solidFill>
              </a:rPr>
              <a:t>, 2023</a:t>
            </a:r>
            <a:endParaRPr sz="2100">
              <a:solidFill>
                <a:srgbClr val="FFFFFF"/>
              </a:solidFill>
            </a:endParaRPr>
          </a:p>
          <a:p>
            <a:pPr indent="0" lvl="0" marL="0" rtl="0" algn="l">
              <a:lnSpc>
                <a:spcPct val="130000"/>
              </a:lnSpc>
              <a:spcBef>
                <a:spcPts val="600"/>
              </a:spcBef>
              <a:spcAft>
                <a:spcPts val="0"/>
              </a:spcAft>
              <a:buSzPts val="3360"/>
              <a:buNone/>
            </a:pPr>
            <a:r>
              <a:t/>
            </a:r>
            <a:endParaRPr b="1"/>
          </a:p>
          <a:p>
            <a:pPr indent="0" lvl="0" marL="0" rtl="0" algn="l">
              <a:lnSpc>
                <a:spcPct val="130000"/>
              </a:lnSpc>
              <a:spcBef>
                <a:spcPts val="600"/>
              </a:spcBef>
              <a:spcAft>
                <a:spcPts val="0"/>
              </a:spcAft>
              <a:buSzPts val="336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566925" y="936275"/>
            <a:ext cx="6915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Beldi’s runtime infrastructure</a:t>
            </a:r>
            <a:endParaRPr/>
          </a:p>
        </p:txBody>
      </p:sp>
      <p:sp>
        <p:nvSpPr>
          <p:cNvPr id="137" name="Google Shape;137;p23"/>
          <p:cNvSpPr txBox="1"/>
          <p:nvPr>
            <p:ph idx="1" type="body"/>
          </p:nvPr>
        </p:nvSpPr>
        <p:spPr>
          <a:xfrm>
            <a:off x="566925" y="1527275"/>
            <a:ext cx="4248900" cy="5000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Intent table - every SSF invocation associated with a distinct instance id </a:t>
            </a:r>
            <a:r>
              <a:rPr lang="en-IN"/>
              <a:t>even if the instances are of the same SSF and in the same workflow. Beldi ensures that the first operation in SSF is to check the intent table.</a:t>
            </a:r>
            <a:endParaRPr/>
          </a:p>
          <a:p>
            <a:pPr indent="-365760" lvl="0" marL="457200" rtl="0" algn="l">
              <a:spcBef>
                <a:spcPts val="0"/>
              </a:spcBef>
              <a:spcAft>
                <a:spcPts val="0"/>
              </a:spcAft>
              <a:buSzPts val="2160"/>
              <a:buChar char="•"/>
            </a:pPr>
            <a:r>
              <a:rPr lang="en-IN"/>
              <a:t>Operation logs - Regular write - value is always true. Conditional write - whether condition has passed.</a:t>
            </a:r>
            <a:endParaRPr/>
          </a:p>
          <a:p>
            <a:pPr indent="-365760" lvl="0" marL="457200" rtl="0" algn="l">
              <a:spcBef>
                <a:spcPts val="0"/>
              </a:spcBef>
              <a:spcAft>
                <a:spcPts val="0"/>
              </a:spcAft>
              <a:buSzPts val="2160"/>
              <a:buChar char="•"/>
            </a:pPr>
            <a:r>
              <a:rPr lang="en-IN"/>
              <a:t>Intent and Garbage Collectors - serverless functions that are triggered periodically by a timer.</a:t>
            </a:r>
            <a:endParaRPr/>
          </a:p>
        </p:txBody>
      </p:sp>
      <p:pic>
        <p:nvPicPr>
          <p:cNvPr id="138" name="Google Shape;138;p23"/>
          <p:cNvPicPr preferRelativeResize="0"/>
          <p:nvPr/>
        </p:nvPicPr>
        <p:blipFill>
          <a:blip r:embed="rId3">
            <a:alphaModFix/>
          </a:blip>
          <a:stretch>
            <a:fillRect/>
          </a:stretch>
        </p:blipFill>
        <p:spPr>
          <a:xfrm>
            <a:off x="5139678" y="2090625"/>
            <a:ext cx="6724650" cy="361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566928" y="1499616"/>
            <a:ext cx="6951472" cy="5909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Example:</a:t>
            </a:r>
            <a:endParaRPr/>
          </a:p>
        </p:txBody>
      </p:sp>
      <p:sp>
        <p:nvSpPr>
          <p:cNvPr id="144" name="Google Shape;144;p24"/>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45" name="Google Shape;145;p24"/>
          <p:cNvPicPr preferRelativeResize="0"/>
          <p:nvPr/>
        </p:nvPicPr>
        <p:blipFill>
          <a:blip r:embed="rId3">
            <a:alphaModFix/>
          </a:blip>
          <a:stretch>
            <a:fillRect/>
          </a:stretch>
        </p:blipFill>
        <p:spPr>
          <a:xfrm>
            <a:off x="152400" y="2242947"/>
            <a:ext cx="8900582" cy="39244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1" name="Google Shape;151;p25"/>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52" name="Google Shape;152;p25"/>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53" name="Google Shape;153;p25"/>
          <p:cNvPicPr preferRelativeResize="0"/>
          <p:nvPr/>
        </p:nvPicPr>
        <p:blipFill>
          <a:blip r:embed="rId3">
            <a:alphaModFix/>
          </a:blip>
          <a:stretch>
            <a:fillRect/>
          </a:stretch>
        </p:blipFill>
        <p:spPr>
          <a:xfrm>
            <a:off x="137050" y="1371600"/>
            <a:ext cx="11134602" cy="489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60" name="Google Shape;160;p26"/>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61" name="Google Shape;161;p26"/>
          <p:cNvPicPr preferRelativeResize="0"/>
          <p:nvPr/>
        </p:nvPicPr>
        <p:blipFill>
          <a:blip r:embed="rId3">
            <a:alphaModFix/>
          </a:blip>
          <a:stretch>
            <a:fillRect/>
          </a:stretch>
        </p:blipFill>
        <p:spPr>
          <a:xfrm>
            <a:off x="457750" y="1499625"/>
            <a:ext cx="10484874" cy="4807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a:blip r:embed="rId3">
            <a:alphaModFix/>
          </a:blip>
          <a:stretch>
            <a:fillRect/>
          </a:stretch>
        </p:blipFill>
        <p:spPr>
          <a:xfrm>
            <a:off x="849674" y="2158350"/>
            <a:ext cx="8886252" cy="4022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74" name="Google Shape;174;p28"/>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75" name="Google Shape;175;p28"/>
          <p:cNvPicPr preferRelativeResize="0"/>
          <p:nvPr/>
        </p:nvPicPr>
        <p:blipFill>
          <a:blip r:embed="rId3">
            <a:alphaModFix/>
          </a:blip>
          <a:stretch>
            <a:fillRect/>
          </a:stretch>
        </p:blipFill>
        <p:spPr>
          <a:xfrm>
            <a:off x="433271" y="1389300"/>
            <a:ext cx="10705700" cy="481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82" name="Google Shape;182;p29"/>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83" name="Google Shape;183;p29"/>
          <p:cNvPicPr preferRelativeResize="0"/>
          <p:nvPr/>
        </p:nvPicPr>
        <p:blipFill>
          <a:blip r:embed="rId3">
            <a:alphaModFix/>
          </a:blip>
          <a:stretch>
            <a:fillRect/>
          </a:stretch>
        </p:blipFill>
        <p:spPr>
          <a:xfrm>
            <a:off x="457771" y="1401550"/>
            <a:ext cx="10838927" cy="502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90" name="Google Shape;190;p30"/>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91" name="Google Shape;191;p30"/>
          <p:cNvPicPr preferRelativeResize="0"/>
          <p:nvPr/>
        </p:nvPicPr>
        <p:blipFill>
          <a:blip r:embed="rId3">
            <a:alphaModFix/>
          </a:blip>
          <a:stretch>
            <a:fillRect/>
          </a:stretch>
        </p:blipFill>
        <p:spPr>
          <a:xfrm>
            <a:off x="470021" y="1413775"/>
            <a:ext cx="10756198" cy="486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198" name="Google Shape;198;p31"/>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199" name="Google Shape;199;p31"/>
          <p:cNvPicPr preferRelativeResize="0"/>
          <p:nvPr/>
        </p:nvPicPr>
        <p:blipFill>
          <a:blip r:embed="rId3">
            <a:alphaModFix/>
          </a:blip>
          <a:stretch>
            <a:fillRect/>
          </a:stretch>
        </p:blipFill>
        <p:spPr>
          <a:xfrm>
            <a:off x="566921" y="1499625"/>
            <a:ext cx="10493051" cy="489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206" name="Google Shape;206;p32"/>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207" name="Google Shape;207;p32"/>
          <p:cNvPicPr preferRelativeResize="0"/>
          <p:nvPr/>
        </p:nvPicPr>
        <p:blipFill>
          <a:blip r:embed="rId3">
            <a:alphaModFix/>
          </a:blip>
          <a:stretch>
            <a:fillRect/>
          </a:stretch>
        </p:blipFill>
        <p:spPr>
          <a:xfrm>
            <a:off x="323095" y="1438250"/>
            <a:ext cx="10947927" cy="508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579175" y="1499627"/>
            <a:ext cx="6951600" cy="49299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What are workflows?</a:t>
            </a:r>
            <a:endParaRPr/>
          </a:p>
          <a:p>
            <a:pPr indent="-365760" lvl="0" marL="457200" rtl="0" algn="l">
              <a:spcBef>
                <a:spcPts val="0"/>
              </a:spcBef>
              <a:spcAft>
                <a:spcPts val="0"/>
              </a:spcAft>
              <a:buSzPts val="2160"/>
              <a:buChar char="•"/>
            </a:pPr>
            <a:r>
              <a:rPr lang="en-IN"/>
              <a:t>What are serverless workflows?</a:t>
            </a:r>
            <a:endParaRPr/>
          </a:p>
          <a:p>
            <a:pPr indent="-365760" lvl="0" marL="457200" rtl="0" algn="l">
              <a:spcBef>
                <a:spcPts val="0"/>
              </a:spcBef>
              <a:spcAft>
                <a:spcPts val="0"/>
              </a:spcAft>
              <a:buSzPts val="2160"/>
              <a:buChar char="•"/>
            </a:pPr>
            <a:r>
              <a:rPr lang="en-IN"/>
              <a:t>What does the paper cover?</a:t>
            </a:r>
            <a:endParaRPr/>
          </a:p>
          <a:p>
            <a:pPr indent="-365760" lvl="0" marL="457200" rtl="0" algn="l">
              <a:spcBef>
                <a:spcPts val="0"/>
              </a:spcBef>
              <a:spcAft>
                <a:spcPts val="0"/>
              </a:spcAft>
              <a:buSzPts val="2160"/>
              <a:buChar char="•"/>
            </a:pPr>
            <a:r>
              <a:rPr lang="en-IN"/>
              <a:t>Why serverless computing? Examples of platforms.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t/>
            </a:r>
            <a:endParaRPr/>
          </a:p>
        </p:txBody>
      </p:sp>
      <p:sp>
        <p:nvSpPr>
          <p:cNvPr id="214" name="Google Shape;214;p33"/>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215" name="Google Shape;215;p33"/>
          <p:cNvPicPr preferRelativeResize="0"/>
          <p:nvPr/>
        </p:nvPicPr>
        <p:blipFill>
          <a:blip r:embed="rId3">
            <a:alphaModFix/>
          </a:blip>
          <a:stretch>
            <a:fillRect/>
          </a:stretch>
        </p:blipFill>
        <p:spPr>
          <a:xfrm>
            <a:off x="433295" y="1413775"/>
            <a:ext cx="11075901" cy="5089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566928" y="1168966"/>
            <a:ext cx="6951600" cy="523200"/>
          </a:xfrm>
          <a:prstGeom prst="rect">
            <a:avLst/>
          </a:prstGeom>
        </p:spPr>
        <p:txBody>
          <a:bodyPr anchorCtr="0" anchor="b" bIns="45700" lIns="91425" spcFirstLastPara="1" rIns="91425" wrap="square" tIns="45700">
            <a:spAutoFit/>
          </a:bodyPr>
          <a:lstStyle/>
          <a:p>
            <a:pPr indent="0" lvl="0" marL="0" rtl="0" algn="l">
              <a:lnSpc>
                <a:spcPct val="130000"/>
              </a:lnSpc>
              <a:spcBef>
                <a:spcPts val="600"/>
              </a:spcBef>
              <a:spcAft>
                <a:spcPts val="0"/>
              </a:spcAft>
              <a:buNone/>
            </a:pPr>
            <a:r>
              <a:rPr b="1" lang="en-IN" sz="2800">
                <a:solidFill>
                  <a:schemeClr val="dk1"/>
                </a:solidFill>
                <a:latin typeface="Arial"/>
                <a:ea typeface="Arial"/>
                <a:cs typeface="Arial"/>
                <a:sym typeface="Arial"/>
              </a:rPr>
              <a:t>L</a:t>
            </a:r>
            <a:r>
              <a:rPr b="1" lang="en-IN" sz="2800">
                <a:solidFill>
                  <a:schemeClr val="dk1"/>
                </a:solidFill>
                <a:latin typeface="Arial"/>
                <a:ea typeface="Arial"/>
                <a:cs typeface="Arial"/>
                <a:sym typeface="Arial"/>
              </a:rPr>
              <a:t>inked DAAL</a:t>
            </a:r>
            <a:endParaRPr b="1" sz="4600"/>
          </a:p>
        </p:txBody>
      </p:sp>
      <p:sp>
        <p:nvSpPr>
          <p:cNvPr id="222" name="Google Shape;222;p34"/>
          <p:cNvSpPr txBox="1"/>
          <p:nvPr>
            <p:ph idx="1" type="body"/>
          </p:nvPr>
        </p:nvSpPr>
        <p:spPr>
          <a:xfrm>
            <a:off x="566925" y="1818050"/>
            <a:ext cx="10099800" cy="42807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IN"/>
              <a:t>DAAL introduced by Olive - </a:t>
            </a:r>
            <a:r>
              <a:rPr lang="en-IN"/>
              <a:t>requires an atomicity scope with high storage capacity, as otherwise few log entries can be added. Good fit for Cosmos DB (partition capacity is 20GB). But Dynamo and Big Table ( 400KB 256 MB). To support all common DBs: </a:t>
            </a:r>
            <a:endParaRPr/>
          </a:p>
          <a:p>
            <a:pPr indent="0" lvl="0" marL="0" rtl="0" algn="l">
              <a:spcBef>
                <a:spcPts val="600"/>
              </a:spcBef>
              <a:spcAft>
                <a:spcPts val="0"/>
              </a:spcAft>
              <a:buNone/>
            </a:pPr>
            <a:r>
              <a:rPr lang="en-IN"/>
              <a:t>Beldi introduces a new data structure called the linked DAAL that allows logs to exist on multiple rows (or atomicity scopes), with new rows being added as needed. </a:t>
            </a:r>
            <a:endParaRPr/>
          </a:p>
          <a:p>
            <a:pPr indent="0" lvl="0" marL="0" rtl="0" algn="l">
              <a:spcBef>
                <a:spcPts val="600"/>
              </a:spcBef>
              <a:spcAft>
                <a:spcPts val="0"/>
              </a:spcAft>
              <a:buNone/>
            </a:pPr>
            <a:r>
              <a:rPr lang="en-IN"/>
              <a:t>Why ? </a:t>
            </a:r>
            <a:endParaRPr/>
          </a:p>
          <a:p>
            <a:pPr indent="-365760" lvl="0" marL="457200" rtl="0" algn="l">
              <a:spcBef>
                <a:spcPts val="600"/>
              </a:spcBef>
              <a:spcAft>
                <a:spcPts val="0"/>
              </a:spcAft>
              <a:buSzPts val="2160"/>
              <a:buAutoNum type="arabicPeriod"/>
            </a:pPr>
            <a:r>
              <a:rPr lang="en-IN"/>
              <a:t>linked DAALs continue to avoid the overheads of cross-table transactions and work on databases that do not support such transactions</a:t>
            </a:r>
            <a:endParaRPr/>
          </a:p>
          <a:p>
            <a:pPr indent="-365760" lvl="0" marL="457200" rtl="0" algn="l">
              <a:spcBef>
                <a:spcPts val="0"/>
              </a:spcBef>
              <a:spcAft>
                <a:spcPts val="0"/>
              </a:spcAft>
              <a:buSzPts val="2160"/>
              <a:buAutoNum type="arabicPeriod"/>
            </a:pPr>
            <a:r>
              <a:rPr lang="en-IN"/>
              <a:t>allows multiple SSFs to access them concurrently</a:t>
            </a:r>
            <a:endParaRPr/>
          </a:p>
          <a:p>
            <a:pPr indent="-365760" lvl="0" marL="457200" rtl="0" algn="l">
              <a:spcBef>
                <a:spcPts val="0"/>
              </a:spcBef>
              <a:spcAft>
                <a:spcPts val="0"/>
              </a:spcAft>
              <a:buSzPts val="2160"/>
              <a:buAutoNum type="arabicPeriod"/>
            </a:pPr>
            <a:r>
              <a:rPr lang="en-IN"/>
              <a:t>even with frequent accesses, our garbage collection protocol can ensure that the length of the list for each item is kept consistently small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566928" y="997516"/>
            <a:ext cx="9502500" cy="12006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Distributed Atomic Affinity Logging (DAAL) -  </a:t>
            </a:r>
            <a:r>
              <a:rPr lang="en-IN" sz="2200">
                <a:solidFill>
                  <a:schemeClr val="accent6"/>
                </a:solidFill>
              </a:rPr>
              <a:t>colocates log entries for an item in the same atomicity scope with the item’s data</a:t>
            </a:r>
            <a:endParaRPr sz="2200">
              <a:solidFill>
                <a:schemeClr val="accent6"/>
              </a:solidFill>
            </a:endParaRPr>
          </a:p>
        </p:txBody>
      </p:sp>
      <p:sp>
        <p:nvSpPr>
          <p:cNvPr id="228" name="Google Shape;228;p35"/>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9" name="Google Shape;229;p35"/>
          <p:cNvPicPr preferRelativeResize="0"/>
          <p:nvPr/>
        </p:nvPicPr>
        <p:blipFill>
          <a:blip r:embed="rId3">
            <a:alphaModFix/>
          </a:blip>
          <a:stretch>
            <a:fillRect/>
          </a:stretch>
        </p:blipFill>
        <p:spPr>
          <a:xfrm>
            <a:off x="2318150" y="2198127"/>
            <a:ext cx="5593027" cy="1646775"/>
          </a:xfrm>
          <a:prstGeom prst="rect">
            <a:avLst/>
          </a:prstGeom>
          <a:noFill/>
          <a:ln>
            <a:noFill/>
          </a:ln>
        </p:spPr>
      </p:pic>
      <p:pic>
        <p:nvPicPr>
          <p:cNvPr id="230" name="Google Shape;230;p35"/>
          <p:cNvPicPr preferRelativeResize="0"/>
          <p:nvPr/>
        </p:nvPicPr>
        <p:blipFill>
          <a:blip r:embed="rId4">
            <a:alphaModFix/>
          </a:blip>
          <a:stretch>
            <a:fillRect/>
          </a:stretch>
        </p:blipFill>
        <p:spPr>
          <a:xfrm>
            <a:off x="1875263" y="3763213"/>
            <a:ext cx="6885816" cy="24286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483050" y="1144350"/>
            <a:ext cx="6179002" cy="2659974"/>
          </a:xfrm>
          <a:prstGeom prst="rect">
            <a:avLst/>
          </a:prstGeom>
          <a:noFill/>
          <a:ln>
            <a:noFill/>
          </a:ln>
        </p:spPr>
      </p:pic>
      <p:pic>
        <p:nvPicPr>
          <p:cNvPr id="237" name="Google Shape;237;p36"/>
          <p:cNvPicPr preferRelativeResize="0"/>
          <p:nvPr/>
        </p:nvPicPr>
        <p:blipFill>
          <a:blip r:embed="rId4">
            <a:alphaModFix/>
          </a:blip>
          <a:stretch>
            <a:fillRect/>
          </a:stretch>
        </p:blipFill>
        <p:spPr>
          <a:xfrm>
            <a:off x="483050" y="3825200"/>
            <a:ext cx="6700646" cy="2659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7"/>
          <p:cNvPicPr preferRelativeResize="0"/>
          <p:nvPr/>
        </p:nvPicPr>
        <p:blipFill>
          <a:blip r:embed="rId3">
            <a:alphaModFix/>
          </a:blip>
          <a:stretch>
            <a:fillRect/>
          </a:stretch>
        </p:blipFill>
        <p:spPr>
          <a:xfrm>
            <a:off x="152400" y="1339900"/>
            <a:ext cx="11887201" cy="4864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Beldi’s API:</a:t>
            </a:r>
            <a:endParaRPr/>
          </a:p>
        </p:txBody>
      </p:sp>
      <p:sp>
        <p:nvSpPr>
          <p:cNvPr id="250" name="Google Shape;250;p38"/>
          <p:cNvSpPr txBox="1"/>
          <p:nvPr>
            <p:ph idx="1" type="body"/>
          </p:nvPr>
        </p:nvSpPr>
        <p:spPr>
          <a:xfrm>
            <a:off x="5122603" y="2209916"/>
            <a:ext cx="69516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Beldi supports the ability to begin and end transactions. Operations between these calls enjoy ACID semantics.</a:t>
            </a:r>
            <a:endParaRPr/>
          </a:p>
          <a:p>
            <a:pPr indent="-365760" lvl="0" marL="457200" rtl="0" algn="l">
              <a:spcBef>
                <a:spcPts val="0"/>
              </a:spcBef>
              <a:spcAft>
                <a:spcPts val="0"/>
              </a:spcAft>
              <a:buSzPts val="2160"/>
              <a:buChar char="•"/>
            </a:pPr>
            <a:r>
              <a:rPr lang="en-IN"/>
              <a:t>Beldi’s API hides from developers all of the complexity of logging, replaying, and concurrency control protocols</a:t>
            </a:r>
            <a:endParaRPr/>
          </a:p>
          <a:p>
            <a:pPr indent="-365760" lvl="0" marL="457200" rtl="0" algn="l">
              <a:spcBef>
                <a:spcPts val="0"/>
              </a:spcBef>
              <a:spcAft>
                <a:spcPts val="0"/>
              </a:spcAft>
              <a:buSzPts val="2160"/>
              <a:buChar char="•"/>
            </a:pPr>
            <a:r>
              <a:rPr lang="en-IN"/>
              <a:t>An SSF using Beldi’s API automatically determines the SSF’s instance id, step number, and whether it is part of a transaction.</a:t>
            </a:r>
            <a:endParaRPr/>
          </a:p>
          <a:p>
            <a:pPr indent="-365760" lvl="0" marL="457200" rtl="0" algn="l">
              <a:spcBef>
                <a:spcPts val="0"/>
              </a:spcBef>
              <a:spcAft>
                <a:spcPts val="0"/>
              </a:spcAft>
              <a:buSzPts val="2160"/>
              <a:buChar char="•"/>
            </a:pPr>
            <a:r>
              <a:rPr lang="en-IN"/>
              <a:t> Beldi takes actions before and after the main body of the SSF as well as around any Beldi API operations.</a:t>
            </a:r>
            <a:endParaRPr/>
          </a:p>
          <a:p>
            <a:pPr indent="0" lvl="0" marL="0" rtl="0" algn="l">
              <a:spcBef>
                <a:spcPts val="600"/>
              </a:spcBef>
              <a:spcAft>
                <a:spcPts val="0"/>
              </a:spcAft>
              <a:buNone/>
            </a:pPr>
            <a:r>
              <a:t/>
            </a:r>
            <a:endParaRPr/>
          </a:p>
        </p:txBody>
      </p:sp>
      <p:pic>
        <p:nvPicPr>
          <p:cNvPr id="251" name="Google Shape;251;p38"/>
          <p:cNvPicPr preferRelativeResize="0"/>
          <p:nvPr/>
        </p:nvPicPr>
        <p:blipFill>
          <a:blip r:embed="rId3">
            <a:alphaModFix/>
          </a:blip>
          <a:stretch>
            <a:fillRect/>
          </a:stretch>
        </p:blipFill>
        <p:spPr>
          <a:xfrm>
            <a:off x="433253" y="2430250"/>
            <a:ext cx="4368672" cy="27111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Read Operation</a:t>
            </a:r>
            <a:endParaRPr/>
          </a:p>
        </p:txBody>
      </p:sp>
      <p:pic>
        <p:nvPicPr>
          <p:cNvPr id="258" name="Google Shape;258;p39"/>
          <p:cNvPicPr preferRelativeResize="0"/>
          <p:nvPr/>
        </p:nvPicPr>
        <p:blipFill>
          <a:blip r:embed="rId3">
            <a:alphaModFix/>
          </a:blip>
          <a:stretch>
            <a:fillRect/>
          </a:stretch>
        </p:blipFill>
        <p:spPr>
          <a:xfrm>
            <a:off x="1254600" y="2145041"/>
            <a:ext cx="5812803" cy="44625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Write Operation</a:t>
            </a:r>
            <a:endParaRPr/>
          </a:p>
        </p:txBody>
      </p:sp>
      <p:pic>
        <p:nvPicPr>
          <p:cNvPr id="265" name="Google Shape;265;p40"/>
          <p:cNvPicPr preferRelativeResize="0"/>
          <p:nvPr/>
        </p:nvPicPr>
        <p:blipFill>
          <a:blip r:embed="rId3">
            <a:alphaModFix/>
          </a:blip>
          <a:stretch>
            <a:fillRect/>
          </a:stretch>
        </p:blipFill>
        <p:spPr>
          <a:xfrm>
            <a:off x="706463" y="2181791"/>
            <a:ext cx="6672525" cy="44625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372075" y="2258975"/>
            <a:ext cx="5361818" cy="2872026"/>
          </a:xfrm>
          <a:prstGeom prst="rect">
            <a:avLst/>
          </a:prstGeom>
          <a:noFill/>
          <a:ln>
            <a:noFill/>
          </a:ln>
        </p:spPr>
      </p:pic>
      <p:pic>
        <p:nvPicPr>
          <p:cNvPr id="272" name="Google Shape;272;p41"/>
          <p:cNvPicPr preferRelativeResize="0"/>
          <p:nvPr/>
        </p:nvPicPr>
        <p:blipFill>
          <a:blip r:embed="rId4">
            <a:alphaModFix/>
          </a:blip>
          <a:stretch>
            <a:fillRect/>
          </a:stretch>
        </p:blipFill>
        <p:spPr>
          <a:xfrm>
            <a:off x="6692175" y="2295361"/>
            <a:ext cx="5298427" cy="2799250"/>
          </a:xfrm>
          <a:prstGeom prst="rect">
            <a:avLst/>
          </a:prstGeom>
          <a:noFill/>
          <a:ln>
            <a:noFill/>
          </a:ln>
        </p:spPr>
      </p:pic>
      <p:sp>
        <p:nvSpPr>
          <p:cNvPr id="273" name="Google Shape;273;p41"/>
          <p:cNvSpPr txBox="1"/>
          <p:nvPr>
            <p:ph type="title"/>
          </p:nvPr>
        </p:nvSpPr>
        <p:spPr>
          <a:xfrm>
            <a:off x="566928" y="1499616"/>
            <a:ext cx="10515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Invocation Operation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2"/>
          <p:cNvPicPr preferRelativeResize="0"/>
          <p:nvPr/>
        </p:nvPicPr>
        <p:blipFill>
          <a:blip r:embed="rId3">
            <a:alphaModFix/>
          </a:blip>
          <a:stretch>
            <a:fillRect/>
          </a:stretch>
        </p:blipFill>
        <p:spPr>
          <a:xfrm>
            <a:off x="114874" y="2053363"/>
            <a:ext cx="5217224" cy="2751278"/>
          </a:xfrm>
          <a:prstGeom prst="rect">
            <a:avLst/>
          </a:prstGeom>
          <a:noFill/>
          <a:ln>
            <a:noFill/>
          </a:ln>
        </p:spPr>
      </p:pic>
      <p:pic>
        <p:nvPicPr>
          <p:cNvPr id="280" name="Google Shape;280;p42"/>
          <p:cNvPicPr preferRelativeResize="0"/>
          <p:nvPr/>
        </p:nvPicPr>
        <p:blipFill rotWithShape="1">
          <a:blip r:embed="rId4">
            <a:alphaModFix/>
          </a:blip>
          <a:srcRect b="7209" l="0" r="6611" t="0"/>
          <a:stretch/>
        </p:blipFill>
        <p:spPr>
          <a:xfrm>
            <a:off x="5662775" y="1879150"/>
            <a:ext cx="5726403" cy="2994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566928" y="1499616"/>
            <a:ext cx="6951472" cy="5909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What is Serverless?</a:t>
            </a:r>
            <a:endParaRPr/>
          </a:p>
        </p:txBody>
      </p:sp>
      <p:sp>
        <p:nvSpPr>
          <p:cNvPr id="85" name="Google Shape;85;p16"/>
          <p:cNvSpPr txBox="1"/>
          <p:nvPr>
            <p:ph idx="1" type="body"/>
          </p:nvPr>
        </p:nvSpPr>
        <p:spPr>
          <a:xfrm>
            <a:off x="566928" y="2185416"/>
            <a:ext cx="6301958" cy="3968249"/>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600"/>
              </a:spcBef>
              <a:spcAft>
                <a:spcPts val="0"/>
              </a:spcAft>
              <a:buSzPts val="2160"/>
              <a:buNone/>
            </a:pPr>
            <a:r>
              <a:t/>
            </a:r>
            <a:endParaRPr/>
          </a:p>
        </p:txBody>
      </p:sp>
      <p:sp>
        <p:nvSpPr>
          <p:cNvPr id="86" name="Google Shape;86;p16"/>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a:blip r:embed="rId3">
            <a:alphaModFix/>
          </a:blip>
          <a:stretch>
            <a:fillRect/>
          </a:stretch>
        </p:blipFill>
        <p:spPr>
          <a:xfrm>
            <a:off x="566925" y="2185425"/>
            <a:ext cx="8536781" cy="396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Beldi vs. Olive</a:t>
            </a:r>
            <a:endParaRPr/>
          </a:p>
        </p:txBody>
      </p:sp>
      <p:sp>
        <p:nvSpPr>
          <p:cNvPr id="287" name="Google Shape;287;p43"/>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Beldi is inspired by Olive’s high-level approach but makes key changes and introduces new data structures and tables, support for invocations so that SSFs can call each other (Olive only supports storage operations), and garbage collection mechanisms to keep overheads low.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566928" y="98526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Garbage Collection:</a:t>
            </a:r>
            <a:endParaRPr/>
          </a:p>
        </p:txBody>
      </p:sp>
      <p:sp>
        <p:nvSpPr>
          <p:cNvPr id="294" name="Google Shape;294;p44"/>
          <p:cNvSpPr txBox="1"/>
          <p:nvPr>
            <p:ph idx="1" type="body"/>
          </p:nvPr>
        </p:nvSpPr>
        <p:spPr>
          <a:xfrm>
            <a:off x="566925" y="1628775"/>
            <a:ext cx="11091600" cy="5008800"/>
          </a:xfrm>
          <a:prstGeom prst="rect">
            <a:avLst/>
          </a:prstGeom>
        </p:spPr>
        <p:txBody>
          <a:bodyPr anchorCtr="0" anchor="t" bIns="45700" lIns="91425" spcFirstLastPara="1" rIns="91425" wrap="square" tIns="45700">
            <a:noAutofit/>
          </a:bodyPr>
          <a:lstStyle/>
          <a:p>
            <a:pPr indent="-359410" lvl="0" marL="457200" rtl="0" algn="l">
              <a:spcBef>
                <a:spcPts val="600"/>
              </a:spcBef>
              <a:spcAft>
                <a:spcPts val="0"/>
              </a:spcAft>
              <a:buSzPts val="2060"/>
              <a:buChar char="•"/>
            </a:pPr>
            <a:r>
              <a:rPr lang="en-IN" sz="1700"/>
              <a:t>Why? - Beldi’s use of scans means that the linked DAAL’s length is generally not the performance bottleneck. But unbounded growth of the linked DAAL and logs (intent table, read log, invoke log) can lead to significant overheads and storage costs. (GC) deletes old rows and log entries without blocking SSFs that are concurrently accessing the list. </a:t>
            </a:r>
            <a:endParaRPr sz="1700"/>
          </a:p>
          <a:p>
            <a:pPr indent="-359410" lvl="0" marL="457200" rtl="0" algn="l">
              <a:spcBef>
                <a:spcPts val="0"/>
              </a:spcBef>
              <a:spcAft>
                <a:spcPts val="0"/>
              </a:spcAft>
              <a:buSzPts val="2060"/>
              <a:buChar char="•"/>
            </a:pPr>
            <a:r>
              <a:rPr lang="en-IN" sz="1700"/>
              <a:t>How? - </a:t>
            </a:r>
            <a:r>
              <a:rPr lang="en-IN" sz="1700"/>
              <a:t>GC is an SSF triggered by a timer. Garbage is collected in 6 parts:</a:t>
            </a:r>
            <a:endParaRPr sz="1700"/>
          </a:p>
          <a:p>
            <a:pPr indent="-359410" lvl="0" marL="457200" rtl="0" algn="l">
              <a:spcBef>
                <a:spcPts val="0"/>
              </a:spcBef>
              <a:spcAft>
                <a:spcPts val="0"/>
              </a:spcAft>
              <a:buSzPts val="2060"/>
              <a:buAutoNum type="arabicPeriod"/>
            </a:pPr>
            <a:r>
              <a:rPr lang="en-IN" sz="1700"/>
              <a:t>Finds intents that have finished since the last time it ran, and assigns them the current time as a finish timestamp.</a:t>
            </a:r>
            <a:endParaRPr sz="1700"/>
          </a:p>
          <a:p>
            <a:pPr indent="-359410" lvl="0" marL="457200" rtl="0" algn="l">
              <a:spcBef>
                <a:spcPts val="0"/>
              </a:spcBef>
              <a:spcAft>
                <a:spcPts val="0"/>
              </a:spcAft>
              <a:buSzPts val="2060"/>
              <a:buAutoNum type="arabicPeriod"/>
            </a:pPr>
            <a:r>
              <a:rPr lang="en-IN" sz="1700"/>
              <a:t>looks up all intents whose finish timestamp is ‘old enough’ (we expand on this next), and marks them as ‘recyclable.’</a:t>
            </a:r>
            <a:endParaRPr sz="1700"/>
          </a:p>
          <a:p>
            <a:pPr indent="-359410" lvl="0" marL="457200" rtl="0" algn="l">
              <a:spcBef>
                <a:spcPts val="0"/>
              </a:spcBef>
              <a:spcAft>
                <a:spcPts val="0"/>
              </a:spcAft>
              <a:buSzPts val="2060"/>
              <a:buAutoNum type="arabicPeriod"/>
            </a:pPr>
            <a:r>
              <a:rPr lang="en-IN" sz="1700"/>
              <a:t>Removes log entries that belong to recyclable intents.</a:t>
            </a:r>
            <a:endParaRPr sz="1700"/>
          </a:p>
          <a:p>
            <a:pPr indent="-359410" lvl="0" marL="457200" rtl="0" algn="l">
              <a:spcBef>
                <a:spcPts val="0"/>
              </a:spcBef>
              <a:spcAft>
                <a:spcPts val="0"/>
              </a:spcAft>
              <a:buSzPts val="2060"/>
              <a:buAutoNum type="arabicPeriod"/>
            </a:pPr>
            <a:r>
              <a:rPr lang="en-IN" sz="1700"/>
              <a:t>For every item, disconnects the non-tail rows of their linked DAAL that have empty logs, marks these rows as ‘dangling’, and assigns them the current time as a dangling timestamp.</a:t>
            </a:r>
            <a:endParaRPr sz="1700"/>
          </a:p>
          <a:p>
            <a:pPr indent="-336550" lvl="0" marL="457200" rtl="0" algn="l">
              <a:spcBef>
                <a:spcPts val="0"/>
              </a:spcBef>
              <a:spcAft>
                <a:spcPts val="0"/>
              </a:spcAft>
              <a:buSzPts val="1700"/>
              <a:buAutoNum type="arabicPeriod"/>
            </a:pPr>
            <a:r>
              <a:rPr lang="en-IN" sz="1700"/>
              <a:t>Removes all rows whose dangling timestamp is ‘old enough.’</a:t>
            </a:r>
            <a:endParaRPr sz="1700"/>
          </a:p>
          <a:p>
            <a:pPr indent="-336550" lvl="0" marL="457200" rtl="0" algn="l">
              <a:spcBef>
                <a:spcPts val="0"/>
              </a:spcBef>
              <a:spcAft>
                <a:spcPts val="0"/>
              </a:spcAft>
              <a:buSzPts val="1700"/>
              <a:buAutoNum type="arabicPeriod"/>
            </a:pPr>
            <a:r>
              <a:rPr lang="en-IN" sz="1700"/>
              <a:t>Removes the log entries from the intent table. </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Implementation:</a:t>
            </a:r>
            <a:endParaRPr/>
          </a:p>
        </p:txBody>
      </p:sp>
      <p:sp>
        <p:nvSpPr>
          <p:cNvPr id="301" name="Google Shape;301;p45"/>
          <p:cNvSpPr txBox="1"/>
          <p:nvPr>
            <p:ph idx="1" type="body"/>
          </p:nvPr>
        </p:nvSpPr>
        <p:spPr>
          <a:xfrm>
            <a:off x="566926" y="2185425"/>
            <a:ext cx="57033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I</a:t>
            </a:r>
            <a:r>
              <a:rPr lang="en-IN"/>
              <a:t>mplemented a prototype of Beldi for Go applications that runs transparently on AWS Lambda and DynamoDB.</a:t>
            </a:r>
            <a:endParaRPr/>
          </a:p>
          <a:p>
            <a:pPr indent="-365760" lvl="0" marL="457200" rtl="0" algn="l">
              <a:spcBef>
                <a:spcPts val="0"/>
              </a:spcBef>
              <a:spcAft>
                <a:spcPts val="0"/>
              </a:spcAft>
              <a:buSzPts val="2160"/>
              <a:buChar char="•"/>
            </a:pPr>
            <a:r>
              <a:rPr lang="en-IN"/>
              <a:t>Implement three case studies: a social media site, a travel reservation system, and a media streaming and review service</a:t>
            </a:r>
            <a:endParaRPr/>
          </a:p>
          <a:p>
            <a:pPr indent="0" lvl="0" marL="0" rtl="0" algn="l">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Experimental setup</a:t>
            </a:r>
            <a:endParaRPr/>
          </a:p>
        </p:txBody>
      </p:sp>
      <p:sp>
        <p:nvSpPr>
          <p:cNvPr id="308" name="Google Shape;308;p46"/>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Experiments were run on AWS Lambda.</a:t>
            </a:r>
            <a:endParaRPr/>
          </a:p>
          <a:p>
            <a:pPr indent="-365760" lvl="0" marL="457200" rtl="0" algn="l">
              <a:spcBef>
                <a:spcPts val="0"/>
              </a:spcBef>
              <a:spcAft>
                <a:spcPts val="0"/>
              </a:spcAft>
              <a:buSzPts val="2160"/>
              <a:buChar char="•"/>
            </a:pPr>
            <a:r>
              <a:rPr lang="en-IN"/>
              <a:t> Configured lambdas to use 1 GB of memory and set DynamoDB to use autoscaling in on-demand mode.</a:t>
            </a:r>
            <a:endParaRPr/>
          </a:p>
          <a:p>
            <a:pPr indent="-365760" lvl="0" marL="457200" rtl="0" algn="l">
              <a:spcBef>
                <a:spcPts val="0"/>
              </a:spcBef>
              <a:spcAft>
                <a:spcPts val="0"/>
              </a:spcAft>
              <a:buSzPts val="2160"/>
              <a:buChar char="•"/>
            </a:pPr>
            <a:r>
              <a:rPr lang="en-IN"/>
              <a:t>Turn off automatic Lambda restarts and let Beldi’s intent collectors take care of restarting failed Lambdas. </a:t>
            </a:r>
            <a:endParaRPr/>
          </a:p>
          <a:p>
            <a:pPr indent="-365760" lvl="0" marL="457200" rtl="0" algn="l">
              <a:spcBef>
                <a:spcPts val="0"/>
              </a:spcBef>
              <a:spcAft>
                <a:spcPts val="0"/>
              </a:spcAft>
              <a:buSzPts val="2160"/>
              <a:buChar char="•"/>
            </a:pPr>
            <a:r>
              <a:rPr lang="en-IN"/>
              <a:t>Baseline -  Running these applications on AWS Lambda without Beldi’s library and runtime (will have no exactly once semantics or support transactions).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566928" y="1499616"/>
            <a:ext cx="6951600" cy="9789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sz="3200"/>
              <a:t>What are the costs of Beldi’s primitives operations?</a:t>
            </a:r>
            <a:endParaRPr sz="3200"/>
          </a:p>
        </p:txBody>
      </p:sp>
      <p:pic>
        <p:nvPicPr>
          <p:cNvPr id="315" name="Google Shape;315;p47"/>
          <p:cNvPicPr preferRelativeResize="0"/>
          <p:nvPr/>
        </p:nvPicPr>
        <p:blipFill>
          <a:blip r:embed="rId3">
            <a:alphaModFix/>
          </a:blip>
          <a:stretch>
            <a:fillRect/>
          </a:stretch>
        </p:blipFill>
        <p:spPr>
          <a:xfrm>
            <a:off x="-117025" y="2542275"/>
            <a:ext cx="6218700" cy="3580950"/>
          </a:xfrm>
          <a:prstGeom prst="rect">
            <a:avLst/>
          </a:prstGeom>
          <a:noFill/>
          <a:ln>
            <a:noFill/>
          </a:ln>
        </p:spPr>
      </p:pic>
      <p:sp>
        <p:nvSpPr>
          <p:cNvPr id="316" name="Google Shape;316;p47"/>
          <p:cNvSpPr txBox="1"/>
          <p:nvPr>
            <p:ph idx="1" type="body"/>
          </p:nvPr>
        </p:nvSpPr>
        <p:spPr>
          <a:xfrm>
            <a:off x="5523150" y="1444950"/>
            <a:ext cx="67425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There is </a:t>
            </a:r>
            <a:r>
              <a:rPr lang="en-IN"/>
              <a:t>overhead of Beldi’s reads/writes compared to those of the baseline stem. Reason: scanning the linked DAAL (instead of reading a single row) and logging.</a:t>
            </a:r>
            <a:endParaRPr/>
          </a:p>
          <a:p>
            <a:pPr indent="-365760" lvl="0" marL="457200" rtl="0" algn="l">
              <a:spcBef>
                <a:spcPts val="0"/>
              </a:spcBef>
              <a:spcAft>
                <a:spcPts val="0"/>
              </a:spcAft>
              <a:buSzPts val="2160"/>
              <a:buChar char="•"/>
            </a:pPr>
            <a:r>
              <a:rPr lang="en-IN"/>
              <a:t>.For invoke, the overheads come from the callback mechanism and logging to the invoke log.</a:t>
            </a:r>
            <a:endParaRPr/>
          </a:p>
          <a:p>
            <a:pPr indent="-365760" lvl="0" marL="457200" rtl="0" algn="l">
              <a:spcBef>
                <a:spcPts val="0"/>
              </a:spcBef>
              <a:spcAft>
                <a:spcPts val="0"/>
              </a:spcAft>
              <a:buSzPts val="2160"/>
              <a:buChar char="•"/>
            </a:pPr>
            <a:r>
              <a:rPr lang="en-IN"/>
              <a:t>All of Beldi’s operations are around 2–4× more expensive than the baseline. </a:t>
            </a:r>
            <a:endParaRPr/>
          </a:p>
          <a:p>
            <a:pPr indent="-365760" lvl="0" marL="457200" rtl="0" algn="l">
              <a:spcBef>
                <a:spcPts val="0"/>
              </a:spcBef>
              <a:spcAft>
                <a:spcPts val="0"/>
              </a:spcAft>
              <a:buSzPts val="2160"/>
              <a:buChar char="•"/>
            </a:pPr>
            <a:r>
              <a:rPr lang="en-IN"/>
              <a:t>Cross-table transactions does not use a DAAL so reads avoid the scan (but not the logging), and writes perform an atomic transaction where the value is written to one table and the log entry is added to another.  When SSF use transactions, because of read lock using condWrite, Beldi is cheaper for read Operation.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566928" y="1499616"/>
            <a:ext cx="6951600" cy="10896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 How does Beldi perform on our applications?</a:t>
            </a:r>
            <a:endParaRPr/>
          </a:p>
        </p:txBody>
      </p:sp>
      <p:pic>
        <p:nvPicPr>
          <p:cNvPr id="323" name="Google Shape;323;p48"/>
          <p:cNvPicPr preferRelativeResize="0"/>
          <p:nvPr/>
        </p:nvPicPr>
        <p:blipFill>
          <a:blip r:embed="rId3">
            <a:alphaModFix/>
          </a:blip>
          <a:stretch>
            <a:fillRect/>
          </a:stretch>
        </p:blipFill>
        <p:spPr>
          <a:xfrm>
            <a:off x="-141525" y="2589225"/>
            <a:ext cx="6471900" cy="3693200"/>
          </a:xfrm>
          <a:prstGeom prst="rect">
            <a:avLst/>
          </a:prstGeom>
          <a:noFill/>
          <a:ln>
            <a:noFill/>
          </a:ln>
        </p:spPr>
      </p:pic>
      <p:pic>
        <p:nvPicPr>
          <p:cNvPr id="324" name="Google Shape;324;p48"/>
          <p:cNvPicPr preferRelativeResize="0"/>
          <p:nvPr/>
        </p:nvPicPr>
        <p:blipFill>
          <a:blip r:embed="rId4">
            <a:alphaModFix/>
          </a:blip>
          <a:stretch>
            <a:fillRect/>
          </a:stretch>
        </p:blipFill>
        <p:spPr>
          <a:xfrm>
            <a:off x="5957551" y="2741625"/>
            <a:ext cx="6234450" cy="37471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591428" y="1021991"/>
            <a:ext cx="6951600" cy="10896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What is the effect of garbage collection?</a:t>
            </a:r>
            <a:endParaRPr/>
          </a:p>
        </p:txBody>
      </p:sp>
      <p:pic>
        <p:nvPicPr>
          <p:cNvPr id="331" name="Google Shape;331;p49"/>
          <p:cNvPicPr preferRelativeResize="0"/>
          <p:nvPr/>
        </p:nvPicPr>
        <p:blipFill>
          <a:blip r:embed="rId3">
            <a:alphaModFix/>
          </a:blip>
          <a:stretch>
            <a:fillRect/>
          </a:stretch>
        </p:blipFill>
        <p:spPr>
          <a:xfrm>
            <a:off x="-104800" y="2328750"/>
            <a:ext cx="6520524" cy="4272075"/>
          </a:xfrm>
          <a:prstGeom prst="rect">
            <a:avLst/>
          </a:prstGeom>
          <a:noFill/>
          <a:ln>
            <a:noFill/>
          </a:ln>
        </p:spPr>
      </p:pic>
      <p:sp>
        <p:nvSpPr>
          <p:cNvPr id="332" name="Google Shape;332;p49"/>
          <p:cNvSpPr txBox="1"/>
          <p:nvPr>
            <p:ph idx="1" type="body"/>
          </p:nvPr>
        </p:nvSpPr>
        <p:spPr>
          <a:xfrm>
            <a:off x="5964000" y="2328750"/>
            <a:ext cx="6228000" cy="40452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Here, we are evaluating the importance of garbage collector timeout on performance.</a:t>
            </a:r>
            <a:endParaRPr/>
          </a:p>
          <a:p>
            <a:pPr indent="-365760" lvl="0" marL="457200" rtl="0" algn="l">
              <a:spcBef>
                <a:spcPts val="0"/>
              </a:spcBef>
              <a:spcAft>
                <a:spcPts val="0"/>
              </a:spcAft>
              <a:buSzPts val="2160"/>
              <a:buChar char="•"/>
            </a:pPr>
            <a:r>
              <a:rPr lang="en-IN"/>
              <a:t>T</a:t>
            </a:r>
            <a:r>
              <a:rPr lang="en-IN"/>
              <a:t>he median response times for SSFs that access the linked DAAL are only lightly impacted by the choice of T.</a:t>
            </a:r>
            <a:endParaRPr/>
          </a:p>
          <a:p>
            <a:pPr indent="-365760" lvl="0" marL="457200" rtl="0" algn="l">
              <a:spcBef>
                <a:spcPts val="0"/>
              </a:spcBef>
              <a:spcAft>
                <a:spcPts val="0"/>
              </a:spcAft>
              <a:buSzPts val="2160"/>
              <a:buChar char="•"/>
            </a:pPr>
            <a:r>
              <a:rPr lang="en-IN"/>
              <a:t> While T has a minor impact on performance, it does impact storage overhead and I/O, since read and write operations still fetch a projection of the linked DAAL which scales with the number of rows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566928" y="100976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Related Work</a:t>
            </a:r>
            <a:endParaRPr/>
          </a:p>
        </p:txBody>
      </p:sp>
      <p:sp>
        <p:nvSpPr>
          <p:cNvPr id="339" name="Google Shape;339;p50"/>
          <p:cNvSpPr txBox="1"/>
          <p:nvPr>
            <p:ph idx="1" type="body"/>
          </p:nvPr>
        </p:nvSpPr>
        <p:spPr>
          <a:xfrm>
            <a:off x="566925" y="1653275"/>
            <a:ext cx="7932000" cy="4788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Beldi is an extension Olive’s elegant approach to fault tolerance and mutual exclusion by introducing new data structures, algorithms, and abstractions.</a:t>
            </a:r>
            <a:endParaRPr/>
          </a:p>
          <a:p>
            <a:pPr indent="-365760" lvl="0" marL="457200" rtl="0" algn="l">
              <a:spcBef>
                <a:spcPts val="0"/>
              </a:spcBef>
              <a:spcAft>
                <a:spcPts val="0"/>
              </a:spcAft>
              <a:buSzPts val="2160"/>
              <a:buChar char="•"/>
            </a:pPr>
            <a:r>
              <a:rPr lang="en-IN"/>
              <a:t> Cloudburst proposes a new architecture for incorporating state into serverless functions. gg proposes workarounds to state-management issues that arise in desktop workloads that are outsourced to thousands of serverless functions.  However, the general approach to fault tolerance in these works is to re-execute the entire workflow when there is a crash or timeout—violating exactly-once semantics if any SSF in the workflow is not idempotent.</a:t>
            </a:r>
            <a:endParaRPr/>
          </a:p>
          <a:p>
            <a:pPr indent="-365760" lvl="0" marL="457200" rtl="0" algn="l">
              <a:spcBef>
                <a:spcPts val="0"/>
              </a:spcBef>
              <a:spcAft>
                <a:spcPts val="0"/>
              </a:spcAft>
              <a:buSzPts val="2160"/>
              <a:buChar char="•"/>
            </a:pPr>
            <a:r>
              <a:rPr lang="en-IN"/>
              <a:t>AFT is the closest proposal to Beldi and introduces a fault-tolerant shim layer for SSFs. However, AFT’s deployment setting, guarantees, and mechanisms are very different. </a:t>
            </a:r>
            <a:endParaRPr/>
          </a:p>
          <a:p>
            <a:pPr indent="0" lvl="0" marL="0" rtl="0" algn="l">
              <a:spcBef>
                <a:spcPts val="6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Conclusion:</a:t>
            </a:r>
            <a:endParaRPr/>
          </a:p>
        </p:txBody>
      </p:sp>
      <p:sp>
        <p:nvSpPr>
          <p:cNvPr id="346" name="Google Shape;346;p51"/>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Beldi makes it possible for developers to build transactional and fault-tolerant workflows of SSFs on existing serverless platforms.To do so, Beldi introduces novel refinements to an existing log-based approach to fault tolerance, including a new data structure and algorithms that operate on this data structure, support for invocations of other SSFs with a novel callback mechanism, and a collaborative distributed transaction protocol. With these refinements, Beldi extracts the fault tolerance already available in today’s NoSQL databases, and extends it to workflows of SSFs at low cost with minimal effort from application developers.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My thoughts:</a:t>
            </a:r>
            <a:endParaRPr/>
          </a:p>
        </p:txBody>
      </p:sp>
      <p:sp>
        <p:nvSpPr>
          <p:cNvPr id="353" name="Google Shape;353;p52"/>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Having a linked-DAAL, intent collector and a garbage collector are good ideas. However, data structure </a:t>
            </a:r>
            <a:r>
              <a:rPr lang="en-IN"/>
              <a:t>linked-DAAL with the use of </a:t>
            </a:r>
            <a:r>
              <a:rPr lang="en-IN"/>
              <a:t>Scan and projector is a little too complex. It can be simplified with a better single data structure without the need of additional mechanisms.</a:t>
            </a:r>
            <a:endParaRPr/>
          </a:p>
          <a:p>
            <a:pPr indent="-365760" lvl="0" marL="457200" rtl="0" algn="l">
              <a:spcBef>
                <a:spcPts val="0"/>
              </a:spcBef>
              <a:spcAft>
                <a:spcPts val="0"/>
              </a:spcAft>
              <a:buSzPts val="2160"/>
              <a:buChar char="•"/>
            </a:pPr>
            <a:r>
              <a:rPr lang="en-IN"/>
              <a:t>The evaluation graphs are not very justifying to prove that this theory is beneficial. Only latency is being evaluated. Many other parameters such as the number of lines of code with and without Beldi library, impact of data corruption, etc could be used to make their claim strong.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3" name="Google Shape;93;p17"/>
          <p:cNvSpPr txBox="1"/>
          <p:nvPr>
            <p:ph type="title"/>
          </p:nvPr>
        </p:nvSpPr>
        <p:spPr>
          <a:xfrm>
            <a:off x="566923" y="1022000"/>
            <a:ext cx="10822200" cy="10896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B</a:t>
            </a:r>
            <a:r>
              <a:rPr lang="en-IN"/>
              <a:t>asics of serverless computing (Function-as-a-Service)</a:t>
            </a:r>
            <a:endParaRPr/>
          </a:p>
        </p:txBody>
      </p:sp>
      <p:sp>
        <p:nvSpPr>
          <p:cNvPr id="94" name="Google Shape;94;p17"/>
          <p:cNvSpPr txBox="1"/>
          <p:nvPr>
            <p:ph idx="1" type="body"/>
          </p:nvPr>
        </p:nvSpPr>
        <p:spPr>
          <a:xfrm>
            <a:off x="566923" y="2185425"/>
            <a:ext cx="113244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E</a:t>
            </a:r>
            <a:r>
              <a:rPr lang="en-IN"/>
              <a:t>liminate the need to manage machines, runtimes, and resources.</a:t>
            </a:r>
            <a:endParaRPr/>
          </a:p>
          <a:p>
            <a:pPr indent="-365760" lvl="0" marL="457200" rtl="0" algn="l">
              <a:spcBef>
                <a:spcPts val="0"/>
              </a:spcBef>
              <a:spcAft>
                <a:spcPts val="0"/>
              </a:spcAft>
              <a:buSzPts val="2160"/>
              <a:buChar char="•"/>
            </a:pPr>
            <a:r>
              <a:rPr b="1" lang="en-IN"/>
              <a:t>Serverless functions</a:t>
            </a:r>
            <a:r>
              <a:rPr lang="en-IN"/>
              <a:t> : Developers upload simple functions(Lambda) -&gt; Clients invoke function -&gt; cloud provider provisions the VMs or containers, deploying the user code, and scaling the allocated resources up and down based on current demand. These running functions are killed after a timeout which is configurable (helps in budgeting and limiting the effect of bugs).</a:t>
            </a:r>
            <a:endParaRPr/>
          </a:p>
          <a:p>
            <a:pPr indent="-365760" lvl="0" marL="457200" rtl="0" algn="l">
              <a:spcBef>
                <a:spcPts val="0"/>
              </a:spcBef>
              <a:spcAft>
                <a:spcPts val="0"/>
              </a:spcAft>
              <a:buSzPts val="2160"/>
              <a:buChar char="•"/>
            </a:pPr>
            <a:r>
              <a:rPr b="1" lang="en-IN"/>
              <a:t>workflows</a:t>
            </a:r>
            <a:r>
              <a:rPr lang="en-IN"/>
              <a:t>: form directed graphs of functions. How to create ? -&gt;  AWS’s step functions ( takes care of all scheduling and data movement, and users get an identifier to invoke it) and driver functions( a single function specified by the developer that invokes other functions). </a:t>
            </a:r>
            <a:endParaRPr/>
          </a:p>
          <a:p>
            <a:pPr indent="-365760" lvl="0" marL="457200" rtl="0" algn="l">
              <a:spcBef>
                <a:spcPts val="0"/>
              </a:spcBef>
              <a:spcAft>
                <a:spcPts val="0"/>
              </a:spcAft>
              <a:buSzPts val="2160"/>
              <a:buChar char="•"/>
            </a:pPr>
            <a:r>
              <a:rPr lang="en-IN"/>
              <a:t>Stateful serverless functions (</a:t>
            </a:r>
            <a:r>
              <a:rPr b="1" lang="en-IN"/>
              <a:t>SSFs</a:t>
            </a:r>
            <a:r>
              <a:rPr lang="en-IN"/>
              <a:t>): store state in fault-tolerant low-latency NoSQL databases. For example, AWS Lambdas can persist their state in DynamoDB, Google cloud functions can use Cloud Bigtable, and Azure functions can use Cosmos DB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566928" y="1499616"/>
            <a:ext cx="6951600" cy="591000"/>
          </a:xfrm>
          <a:prstGeom prst="rect">
            <a:avLst/>
          </a:prstGeom>
        </p:spPr>
        <p:txBody>
          <a:bodyPr anchorCtr="0" anchor="b" bIns="45700" lIns="91425" spcFirstLastPara="1" rIns="91425" wrap="square" tIns="45700">
            <a:spAutoFit/>
          </a:bodyPr>
          <a:lstStyle/>
          <a:p>
            <a:pPr indent="0" lvl="0" marL="0" rtl="0" algn="l">
              <a:spcBef>
                <a:spcPts val="0"/>
              </a:spcBef>
              <a:spcAft>
                <a:spcPts val="0"/>
              </a:spcAft>
              <a:buNone/>
            </a:pPr>
            <a:r>
              <a:rPr lang="en-IN"/>
              <a:t>References:</a:t>
            </a:r>
            <a:endParaRPr/>
          </a:p>
        </p:txBody>
      </p:sp>
      <p:sp>
        <p:nvSpPr>
          <p:cNvPr id="360" name="Google Shape;360;p53"/>
          <p:cNvSpPr txBox="1"/>
          <p:nvPr>
            <p:ph idx="1" type="body"/>
          </p:nvPr>
        </p:nvSpPr>
        <p:spPr>
          <a:xfrm>
            <a:off x="566928" y="2185416"/>
            <a:ext cx="6951600" cy="3968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IN" u="sng">
                <a:solidFill>
                  <a:schemeClr val="hlink"/>
                </a:solidFill>
                <a:hlinkClick r:id="rId3"/>
              </a:rPr>
              <a:t>https://www.usenix.org/system/files/osdi20-zhang_haoran.pdf</a:t>
            </a:r>
            <a:endParaRPr/>
          </a:p>
          <a:p>
            <a:pPr indent="0" lvl="0" marL="0" rtl="0" algn="l">
              <a:spcBef>
                <a:spcPts val="600"/>
              </a:spcBef>
              <a:spcAft>
                <a:spcPts val="0"/>
              </a:spcAft>
              <a:buNone/>
            </a:pPr>
            <a:r>
              <a:rPr lang="en-IN" u="sng">
                <a:solidFill>
                  <a:schemeClr val="hlink"/>
                </a:solidFill>
                <a:hlinkClick r:id="rId4"/>
              </a:rPr>
              <a:t>https://www.usenix.org/sites/default/files/conference/protected-files/osdi20_slides_zhang-haoran.pdf</a:t>
            </a:r>
            <a:endParaRPr/>
          </a:p>
          <a:p>
            <a:pPr indent="0" lvl="0" marL="0" rtl="0" algn="l">
              <a:spcBef>
                <a:spcPts val="600"/>
              </a:spcBef>
              <a:spcAft>
                <a:spcPts val="0"/>
              </a:spcAft>
              <a:buNone/>
            </a:pPr>
            <a:r>
              <a:rPr lang="en-IN" u="sng">
                <a:solidFill>
                  <a:schemeClr val="hlink"/>
                </a:solidFill>
                <a:hlinkClick r:id="rId5"/>
              </a:rPr>
              <a:t>https://www.usenix.org/conference/osdi20/presentation/zhang-haoran</a:t>
            </a:r>
            <a:endParaRPr/>
          </a:p>
          <a:p>
            <a:pPr indent="0" lvl="0" marL="0" rtl="0" algn="l">
              <a:spcBef>
                <a:spcPts val="600"/>
              </a:spcBef>
              <a:spcAft>
                <a:spcPts val="0"/>
              </a:spcAft>
              <a:buNone/>
            </a:pPr>
            <a:r>
              <a:rPr lang="en-IN" u="sng">
                <a:solidFill>
                  <a:schemeClr val="hlink"/>
                </a:solidFill>
                <a:hlinkClick r:id="rId6"/>
              </a:rPr>
              <a:t>https://www.youtube.com/watch?v=Qh8o5Q9UdQo</a:t>
            </a:r>
            <a:endParaRPr/>
          </a:p>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566928" y="1499616"/>
            <a:ext cx="6951472" cy="5909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How could serverless go wrong?</a:t>
            </a:r>
            <a:endParaRPr/>
          </a:p>
        </p:txBody>
      </p:sp>
      <p:sp>
        <p:nvSpPr>
          <p:cNvPr id="100" name="Google Shape;100;p18"/>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01" name="Google Shape;101;p18"/>
          <p:cNvPicPr preferRelativeResize="0"/>
          <p:nvPr/>
        </p:nvPicPr>
        <p:blipFill>
          <a:blip r:embed="rId3">
            <a:alphaModFix/>
          </a:blip>
          <a:stretch>
            <a:fillRect/>
          </a:stretch>
        </p:blipFill>
        <p:spPr>
          <a:xfrm>
            <a:off x="1266825" y="2169450"/>
            <a:ext cx="8069085" cy="4075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66928" y="1132216"/>
            <a:ext cx="6951600" cy="10896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Drawback of existing approach in handling failures:</a:t>
            </a:r>
            <a:endParaRPr/>
          </a:p>
        </p:txBody>
      </p:sp>
      <p:sp>
        <p:nvSpPr>
          <p:cNvPr id="107" name="Google Shape;107;p19"/>
          <p:cNvSpPr txBox="1"/>
          <p:nvPr>
            <p:ph idx="1" type="body"/>
          </p:nvPr>
        </p:nvSpPr>
        <p:spPr>
          <a:xfrm>
            <a:off x="566927" y="2221816"/>
            <a:ext cx="10884900" cy="3968100"/>
          </a:xfrm>
          <a:prstGeom prst="rect">
            <a:avLst/>
          </a:prstGeom>
          <a:noFill/>
          <a:ln>
            <a:noFill/>
          </a:ln>
        </p:spPr>
        <p:txBody>
          <a:bodyPr anchorCtr="0" anchor="t" bIns="45700" lIns="91425" spcFirstLastPara="1" rIns="91425" wrap="square" tIns="45700">
            <a:noAutofit/>
          </a:bodyPr>
          <a:lstStyle/>
          <a:p>
            <a:pPr indent="-228600" lvl="0" marL="228600" rtl="0" algn="just">
              <a:lnSpc>
                <a:spcPct val="130000"/>
              </a:lnSpc>
              <a:spcBef>
                <a:spcPts val="600"/>
              </a:spcBef>
              <a:spcAft>
                <a:spcPts val="0"/>
              </a:spcAft>
              <a:buSzPts val="2880"/>
              <a:buChar char="•"/>
            </a:pPr>
            <a:r>
              <a:rPr lang="en-IN" sz="2400"/>
              <a:t> If a function in a workflow crashes or its worker hangs, the provider will either (1) do nothing, leaving the workflow incomplete, or (2) restart the function on a different worker potentially corrupting database state and violating application semantics.</a:t>
            </a:r>
            <a:endParaRPr sz="2400"/>
          </a:p>
          <a:p>
            <a:pPr indent="-198120" lvl="0" marL="228600" rtl="0" algn="just">
              <a:lnSpc>
                <a:spcPct val="130000"/>
              </a:lnSpc>
              <a:spcBef>
                <a:spcPts val="600"/>
              </a:spcBef>
              <a:spcAft>
                <a:spcPts val="0"/>
              </a:spcAft>
              <a:buSzPts val="2400"/>
              <a:buChar char="•"/>
            </a:pPr>
            <a:r>
              <a:rPr lang="en-IN" sz="2400"/>
              <a:t>How to solve?  Write SSFs that are idempotent to ensure that re-execution is safe. Beldi simplifies this process so developers need only worry about their application logic and not the low-level details of how serverless providers respond to failures</a:t>
            </a:r>
            <a:endParaRPr sz="2400"/>
          </a:p>
          <a:p>
            <a:pPr indent="-91440" lvl="0" marL="228600" rtl="0" algn="l">
              <a:lnSpc>
                <a:spcPct val="130000"/>
              </a:lnSpc>
              <a:spcBef>
                <a:spcPts val="600"/>
              </a:spcBef>
              <a:spcAft>
                <a:spcPts val="0"/>
              </a:spcAft>
              <a:buSzPts val="2160"/>
              <a:buNone/>
            </a:pPr>
            <a:r>
              <a:t/>
            </a:r>
            <a:endParaRPr/>
          </a:p>
        </p:txBody>
      </p:sp>
      <p:sp>
        <p:nvSpPr>
          <p:cNvPr id="108" name="Google Shape;108;p19"/>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566928" y="1281176"/>
            <a:ext cx="8881872" cy="5909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Beldi</a:t>
            </a:r>
            <a:endParaRPr/>
          </a:p>
        </p:txBody>
      </p:sp>
      <p:sp>
        <p:nvSpPr>
          <p:cNvPr id="114" name="Google Shape;114;p20"/>
          <p:cNvSpPr txBox="1"/>
          <p:nvPr>
            <p:ph idx="1" type="body"/>
          </p:nvPr>
        </p:nvSpPr>
        <p:spPr>
          <a:xfrm>
            <a:off x="566928" y="2185416"/>
            <a:ext cx="11122152" cy="4134358"/>
          </a:xfrm>
          <a:prstGeom prst="rect">
            <a:avLst/>
          </a:prstGeom>
          <a:noFill/>
          <a:ln>
            <a:noFill/>
          </a:ln>
        </p:spPr>
        <p:txBody>
          <a:bodyPr anchorCtr="0" anchor="t" bIns="45700" lIns="91425" spcFirstLastPara="1" rIns="91425" wrap="square" tIns="45700">
            <a:noAutofit/>
          </a:bodyPr>
          <a:lstStyle/>
          <a:p>
            <a:pPr indent="-228600" lvl="0" marL="228600" rtl="0" algn="just">
              <a:lnSpc>
                <a:spcPct val="130000"/>
              </a:lnSpc>
              <a:spcBef>
                <a:spcPts val="600"/>
              </a:spcBef>
              <a:spcAft>
                <a:spcPts val="0"/>
              </a:spcAft>
              <a:buSzPts val="2880"/>
              <a:buChar char="•"/>
            </a:pPr>
            <a:r>
              <a:rPr lang="en-IN" sz="2400"/>
              <a:t> A library and runtime system for writing and composing fault-tolerant and transactional stateful serverless functions.</a:t>
            </a:r>
            <a:endParaRPr/>
          </a:p>
          <a:p>
            <a:pPr indent="-228600" lvl="0" marL="228600" rtl="0" algn="just">
              <a:lnSpc>
                <a:spcPct val="130000"/>
              </a:lnSpc>
              <a:spcBef>
                <a:spcPts val="600"/>
              </a:spcBef>
              <a:spcAft>
                <a:spcPts val="0"/>
              </a:spcAft>
              <a:buSzPts val="2880"/>
              <a:buChar char="•"/>
            </a:pPr>
            <a:r>
              <a:rPr lang="en-IN" sz="2400"/>
              <a:t>It is an extension of log-based fault-tolerant approach in Olive(OSDI 2016).</a:t>
            </a:r>
            <a:endParaRPr/>
          </a:p>
          <a:p>
            <a:pPr indent="-91440" lvl="0" marL="228600" rtl="0" algn="l">
              <a:lnSpc>
                <a:spcPct val="130000"/>
              </a:lnSpc>
              <a:spcBef>
                <a:spcPts val="600"/>
              </a:spcBef>
              <a:spcAft>
                <a:spcPts val="0"/>
              </a:spcAft>
              <a:buSzPts val="2160"/>
              <a:buNone/>
            </a:pPr>
            <a:r>
              <a:t/>
            </a:r>
            <a:endParaRPr/>
          </a:p>
        </p:txBody>
      </p:sp>
      <p:sp>
        <p:nvSpPr>
          <p:cNvPr id="115" name="Google Shape;115;p20"/>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66928" y="1879241"/>
            <a:ext cx="69516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Beldi framework Goals:</a:t>
            </a:r>
            <a:endParaRPr/>
          </a:p>
        </p:txBody>
      </p:sp>
      <p:sp>
        <p:nvSpPr>
          <p:cNvPr id="121" name="Google Shape;121;p21"/>
          <p:cNvSpPr txBox="1"/>
          <p:nvPr>
            <p:ph idx="1" type="body"/>
          </p:nvPr>
        </p:nvSpPr>
        <p:spPr>
          <a:xfrm>
            <a:off x="566928" y="2716791"/>
            <a:ext cx="10014000" cy="3968100"/>
          </a:xfrm>
          <a:prstGeom prst="rect">
            <a:avLst/>
          </a:prstGeom>
          <a:noFill/>
          <a:ln>
            <a:noFill/>
          </a:ln>
        </p:spPr>
        <p:txBody>
          <a:bodyPr anchorCtr="0" anchor="t" bIns="45700" lIns="91425" spcFirstLastPara="1" rIns="91425" wrap="square" tIns="45700">
            <a:noAutofit/>
          </a:bodyPr>
          <a:lstStyle/>
          <a:p>
            <a:pPr indent="-355600" lvl="0" marL="457200" rtl="0" algn="l">
              <a:lnSpc>
                <a:spcPct val="130000"/>
              </a:lnSpc>
              <a:spcBef>
                <a:spcPts val="600"/>
              </a:spcBef>
              <a:spcAft>
                <a:spcPts val="0"/>
              </a:spcAft>
              <a:buSzPts val="2000"/>
              <a:buChar char="•"/>
            </a:pPr>
            <a:r>
              <a:rPr lang="en-IN" sz="2000"/>
              <a:t>Exactly-once semantics</a:t>
            </a:r>
            <a:endParaRPr sz="2000"/>
          </a:p>
          <a:p>
            <a:pPr indent="-355600" lvl="0" marL="457200" rtl="0" algn="l">
              <a:lnSpc>
                <a:spcPct val="130000"/>
              </a:lnSpc>
              <a:spcBef>
                <a:spcPts val="0"/>
              </a:spcBef>
              <a:spcAft>
                <a:spcPts val="0"/>
              </a:spcAft>
              <a:buSzPts val="2000"/>
              <a:buChar char="•"/>
            </a:pPr>
            <a:r>
              <a:rPr lang="en-IN" sz="2000"/>
              <a:t>SSF data sovereignty</a:t>
            </a:r>
            <a:endParaRPr sz="2000"/>
          </a:p>
          <a:p>
            <a:pPr indent="-355600" lvl="0" marL="457200" rtl="0" algn="l">
              <a:lnSpc>
                <a:spcPct val="130000"/>
              </a:lnSpc>
              <a:spcBef>
                <a:spcPts val="0"/>
              </a:spcBef>
              <a:spcAft>
                <a:spcPts val="0"/>
              </a:spcAft>
              <a:buSzPts val="2000"/>
              <a:buChar char="•"/>
            </a:pPr>
            <a:r>
              <a:rPr lang="en-IN" sz="2000"/>
              <a:t>SSF reusability</a:t>
            </a:r>
            <a:endParaRPr sz="2000"/>
          </a:p>
          <a:p>
            <a:pPr indent="-355600" lvl="0" marL="457200" rtl="0" algn="l">
              <a:lnSpc>
                <a:spcPct val="130000"/>
              </a:lnSpc>
              <a:spcBef>
                <a:spcPts val="0"/>
              </a:spcBef>
              <a:spcAft>
                <a:spcPts val="0"/>
              </a:spcAft>
              <a:buSzPts val="2000"/>
              <a:buChar char="•"/>
            </a:pPr>
            <a:r>
              <a:rPr lang="en-IN" sz="2000"/>
              <a:t>Workflow transactions</a:t>
            </a:r>
            <a:endParaRPr sz="2000"/>
          </a:p>
          <a:p>
            <a:pPr indent="-355600" lvl="0" marL="457200" rtl="0" algn="l">
              <a:lnSpc>
                <a:spcPct val="130000"/>
              </a:lnSpc>
              <a:spcBef>
                <a:spcPts val="0"/>
              </a:spcBef>
              <a:spcAft>
                <a:spcPts val="0"/>
              </a:spcAft>
              <a:buSzPts val="2000"/>
              <a:buChar char="•"/>
            </a:pPr>
            <a:r>
              <a:rPr lang="en-IN" sz="2000"/>
              <a:t>Deployable today</a:t>
            </a:r>
            <a:endParaRPr sz="2000"/>
          </a:p>
          <a:p>
            <a:pPr indent="-91440" lvl="0" marL="228600" rtl="0" algn="l">
              <a:lnSpc>
                <a:spcPct val="130000"/>
              </a:lnSpc>
              <a:spcBef>
                <a:spcPts val="600"/>
              </a:spcBef>
              <a:spcAft>
                <a:spcPts val="0"/>
              </a:spcAft>
              <a:buSzPts val="2160"/>
              <a:buNone/>
            </a:pPr>
            <a:r>
              <a:t/>
            </a:r>
            <a:endParaRPr/>
          </a:p>
        </p:txBody>
      </p:sp>
      <p:sp>
        <p:nvSpPr>
          <p:cNvPr id="122" name="Google Shape;122;p21"/>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66928" y="1499616"/>
            <a:ext cx="42489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2"/>
              </a:buClr>
              <a:buSzPts val="3600"/>
              <a:buFont typeface="Georgia"/>
              <a:buNone/>
            </a:pPr>
            <a:r>
              <a:rPr lang="en-IN"/>
              <a:t>Beldi Architecture</a:t>
            </a:r>
            <a:endParaRPr/>
          </a:p>
        </p:txBody>
      </p:sp>
      <p:sp>
        <p:nvSpPr>
          <p:cNvPr id="128" name="Google Shape;128;p22"/>
          <p:cNvSpPr txBox="1"/>
          <p:nvPr>
            <p:ph idx="11" type="ftr"/>
          </p:nvPr>
        </p:nvSpPr>
        <p:spPr>
          <a:xfrm>
            <a:off x="7574280" y="6319774"/>
            <a:ext cx="411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29" name="Google Shape;129;p22"/>
          <p:cNvPicPr preferRelativeResize="0"/>
          <p:nvPr/>
        </p:nvPicPr>
        <p:blipFill>
          <a:blip r:embed="rId3">
            <a:alphaModFix/>
          </a:blip>
          <a:stretch>
            <a:fillRect/>
          </a:stretch>
        </p:blipFill>
        <p:spPr>
          <a:xfrm>
            <a:off x="1561551" y="2242950"/>
            <a:ext cx="5749575" cy="4275325"/>
          </a:xfrm>
          <a:prstGeom prst="rect">
            <a:avLst/>
          </a:prstGeom>
          <a:noFill/>
          <a:ln>
            <a:noFill/>
          </a:ln>
        </p:spPr>
      </p:pic>
      <p:sp>
        <p:nvSpPr>
          <p:cNvPr id="130" name="Google Shape;130;p22"/>
          <p:cNvSpPr txBox="1"/>
          <p:nvPr>
            <p:ph idx="1" type="body"/>
          </p:nvPr>
        </p:nvSpPr>
        <p:spPr>
          <a:xfrm>
            <a:off x="7311128" y="2160916"/>
            <a:ext cx="42489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IN"/>
              <a:t>Beldi Library</a:t>
            </a:r>
            <a:endParaRPr/>
          </a:p>
          <a:p>
            <a:pPr indent="-365760" lvl="0" marL="457200" rtl="0" algn="l">
              <a:spcBef>
                <a:spcPts val="0"/>
              </a:spcBef>
              <a:spcAft>
                <a:spcPts val="0"/>
              </a:spcAft>
              <a:buSzPts val="2160"/>
              <a:buChar char="•"/>
            </a:pPr>
            <a:r>
              <a:rPr lang="en-IN"/>
              <a:t> Database tables - store the SSF’s state, as well as logs of reads, writes, and invocations</a:t>
            </a:r>
            <a:endParaRPr/>
          </a:p>
          <a:p>
            <a:pPr indent="-365760" lvl="0" marL="457200" rtl="0" algn="l">
              <a:spcBef>
                <a:spcPts val="0"/>
              </a:spcBef>
              <a:spcAft>
                <a:spcPts val="0"/>
              </a:spcAft>
              <a:buSzPts val="2160"/>
              <a:buChar char="•"/>
            </a:pPr>
            <a:r>
              <a:rPr lang="en-IN"/>
              <a:t>Intent Collector</a:t>
            </a:r>
            <a:endParaRPr/>
          </a:p>
          <a:p>
            <a:pPr indent="-365760" lvl="0" marL="457200" rtl="0" algn="l">
              <a:spcBef>
                <a:spcPts val="0"/>
              </a:spcBef>
              <a:spcAft>
                <a:spcPts val="0"/>
              </a:spcAft>
              <a:buSzPts val="2160"/>
              <a:buChar char="•"/>
            </a:pPr>
            <a:r>
              <a:rPr lang="en-IN"/>
              <a:t> Garbage Collectors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